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notesSlides/notesSlide3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_rels/notesSlide18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39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37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35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33.xml.rels" ContentType="application/vnd.openxmlformats-package.relationships+xml"/>
  <Override PartName="/ppt/notesSlides/_rels/notesSlide42.xml.rels" ContentType="application/vnd.openxmlformats-package.relationships+xml"/>
  <Override PartName="/ppt/notesSlides/_rels/notesSlide40.xml.rels" ContentType="application/vnd.openxmlformats-package.relationships+xml"/>
  <Override PartName="/ppt/notesSlides/_rels/notesSlide7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5.xml.rels" ContentType="application/vnd.openxmlformats-package.relationships+xml"/>
  <Override PartName="/ppt/notesSlides/_rels/notesSlide3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1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32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38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36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34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43.xml.rels" ContentType="application/vnd.openxmlformats-package.relationships+xml"/>
  <Override PartName="/ppt/notesSlides/_rels/notesSlide41.xml.rels" ContentType="application/vnd.openxmlformats-package.relationships+xml"/>
  <Override PartName="/ppt/notesSlides/_rels/notesSlide8.xml.rels" ContentType="application/vnd.openxmlformats-package.relationships+xml"/>
  <Override PartName="/ppt/notesSlides/_rels/notesSlide6.xml.rels" ContentType="application/vnd.openxmlformats-package.relationships+xml"/>
  <Override PartName="/ppt/notesSlides/_rels/notesSlide4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2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31.xml.rels" ContentType="application/vnd.openxmlformats-package.relationships+xml"/>
  <Override PartName="/ppt/notesSlides/notesSlide7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_rels/presentation.xml.rels" ContentType="application/vnd.openxmlformats-package.relationships+xml"/>
  <Override PartName="/ppt/media/image48.wmf" ContentType="image/x-wmf"/>
  <Override PartName="/ppt/media/image8.png" ContentType="image/png"/>
  <Override PartName="/ppt/media/image10.wmf" ContentType="image/x-wmf"/>
  <Override PartName="/ppt/media/image12.wmf" ContentType="image/x-wmf"/>
  <Override PartName="/ppt/media/image21.wmf" ContentType="image/x-wmf"/>
  <Override PartName="/ppt/media/image30.wmf" ContentType="image/x-wmf"/>
  <Override PartName="/ppt/media/image14.wmf" ContentType="image/x-wmf"/>
  <Override PartName="/ppt/media/image23.wmf" ContentType="image/x-wmf"/>
  <Override PartName="/ppt/media/image32.wmf" ContentType="image/x-wmf"/>
  <Override PartName="/ppt/media/image41.wmf" ContentType="image/x-wmf"/>
  <Override PartName="/ppt/media/image16.wmf" ContentType="image/x-wmf"/>
  <Override PartName="/ppt/media/image50.wmf" ContentType="image/x-wmf"/>
  <Override PartName="/ppt/media/image25.wmf" ContentType="image/x-wmf"/>
  <Override PartName="/ppt/media/image1.png" ContentType="image/png"/>
  <Override PartName="/ppt/media/image34.wmf" ContentType="image/x-wmf"/>
  <Override PartName="/ppt/media/image43.wmf" ContentType="image/x-wmf"/>
  <Override PartName="/ppt/media/image38.png" ContentType="image/png"/>
  <Override PartName="/ppt/media/image18.wmf" ContentType="image/x-wmf"/>
  <Override PartName="/ppt/media/image27.wmf" ContentType="image/x-wmf"/>
  <Override PartName="/ppt/media/image36.wmf" ContentType="image/x-wmf"/>
  <Override PartName="/ppt/media/image45.wmf" ContentType="image/x-wmf"/>
  <Override PartName="/ppt/media/image29.wmf" ContentType="image/x-wmf"/>
  <Override PartName="/ppt/media/image47.wmf" ContentType="image/x-wmf"/>
  <Override PartName="/ppt/media/image7.png" ContentType="image/png"/>
  <Override PartName="/ppt/media/image49.wmf" ContentType="image/x-wmf"/>
  <Override PartName="/ppt/media/image9.png" ContentType="image/png"/>
  <Override PartName="/ppt/media/image11.wmf" ContentType="image/x-wmf"/>
  <Override PartName="/ppt/media/image20.wmf" ContentType="image/x-wmf"/>
  <Override PartName="/ppt/media/image24.png" ContentType="image/png"/>
  <Override PartName="/ppt/media/image13.wmf" ContentType="image/x-wmf"/>
  <Override PartName="/ppt/media/image22.wmf" ContentType="image/x-wmf"/>
  <Override PartName="/ppt/media/image51.png" ContentType="image/png"/>
  <Override PartName="/ppt/media/image31.wmf" ContentType="image/x-wmf"/>
  <Override PartName="/ppt/media/image40.wmf" ContentType="image/x-wmf"/>
  <Override PartName="/ppt/media/image15.wmf" ContentType="image/x-wmf"/>
  <Override PartName="/ppt/media/image33.wmf" ContentType="image/x-wmf"/>
  <Override PartName="/ppt/media/image3.jpeg" ContentType="image/jpeg"/>
  <Override PartName="/ppt/media/image42.wmf" ContentType="image/x-wmf"/>
  <Override PartName="/ppt/media/image17.wmf" ContentType="image/x-wmf"/>
  <Override PartName="/ppt/media/image2.png" ContentType="image/png"/>
  <Override PartName="/ppt/media/image26.wmf" ContentType="image/x-wmf"/>
  <Override PartName="/ppt/media/image35.wmf" ContentType="image/x-wmf"/>
  <Override PartName="/ppt/media/image44.wmf" ContentType="image/x-wmf"/>
  <Override PartName="/ppt/media/image19.wmf" ContentType="image/x-wmf"/>
  <Override PartName="/ppt/media/image5.jpeg" ContentType="image/jpeg"/>
  <Override PartName="/ppt/media/image28.wmf" ContentType="image/x-wmf"/>
  <Override PartName="/ppt/media/image4.png" ContentType="image/png"/>
  <Override PartName="/ppt/media/image37.wmf" ContentType="image/x-wmf"/>
  <Override PartName="/ppt/media/image46.wmf" ContentType="image/x-wmf"/>
  <Override PartName="/ppt/media/image6.png" ContentType="image/png"/>
  <Override PartName="/ppt/media/image39.wmf" ContentType="image/x-wmf"/>
  <Override PartName="/ppt/slideLayouts/slideLayout1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1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2.xml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s/_rels/slide28.xml.rels" ContentType="application/vnd.openxmlformats-package.relationships+xml"/>
  <Override PartName="/ppt/slides/_rels/slide39.xml.rels" ContentType="application/vnd.openxmlformats-package.relationships+xml"/>
  <Override PartName="/ppt/slides/_rels/slide37.xml.rels" ContentType="application/vnd.openxmlformats-package.relationships+xml"/>
  <Override PartName="/ppt/slides/_rels/slide12.xml.rels" ContentType="application/vnd.openxmlformats-package.relationships+xml"/>
  <Override PartName="/ppt/slides/_rels/slide35.xml.rels" ContentType="application/vnd.openxmlformats-package.relationships+xml"/>
  <Override PartName="/ppt/slides/_rels/slide10.xml.rels" ContentType="application/vnd.openxmlformats-package.relationships+xml"/>
  <Override PartName="/ppt/slides/_rels/slide33.xml.rels" ContentType="application/vnd.openxmlformats-package.relationships+xml"/>
  <Override PartName="/ppt/slides/_rels/slide31.xml.rels" ContentType="application/vnd.openxmlformats-package.relationships+xml"/>
  <Override PartName="/ppt/slides/_rels/slide2.xml.rels" ContentType="application/vnd.openxmlformats-package.relationships+xml"/>
  <Override PartName="/ppt/slides/_rels/slide18.xml.rels" ContentType="application/vnd.openxmlformats-package.relationships+xml"/>
  <Override PartName="/ppt/slides/_rels/slide16.xml.rels" ContentType="application/vnd.openxmlformats-package.relationships+xml"/>
  <Override PartName="/ppt/slides/_rels/slide14.xml.rels" ContentType="application/vnd.openxmlformats-package.relationships+xml"/>
  <Override PartName="/ppt/slides/_rels/slide8.xml.rels" ContentType="application/vnd.openxmlformats-package.relationships+xml"/>
  <Override PartName="/ppt/slides/_rels/slide25.xml.rels" ContentType="application/vnd.openxmlformats-package.relationships+xml"/>
  <Override PartName="/ppt/slides/_rels/slide6.xml.rels" ContentType="application/vnd.openxmlformats-package.relationships+xml"/>
  <Override PartName="/ppt/slides/_rels/slide2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42.xml.rels" ContentType="application/vnd.openxmlformats-package.relationships+xml"/>
  <Override PartName="/ppt/slides/_rels/slide40.xml.rels" ContentType="application/vnd.openxmlformats-package.relationships+xml"/>
  <Override PartName="/ppt/slides/_rels/slide29.xml.rels" ContentType="application/vnd.openxmlformats-package.relationships+xml"/>
  <Override PartName="/ppt/slides/_rels/slide27.xml.rels" ContentType="application/vnd.openxmlformats-package.relationships+xml"/>
  <Override PartName="/ppt/slides/_rels/slide38.xml.rels" ContentType="application/vnd.openxmlformats-package.relationships+xml"/>
  <Override PartName="/ppt/slides/_rels/slide13.xml.rels" ContentType="application/vnd.openxmlformats-package.relationships+xml"/>
  <Override PartName="/ppt/slides/_rels/slide36.xml.rels" ContentType="application/vnd.openxmlformats-package.relationships+xml"/>
  <Override PartName="/ppt/slides/_rels/slide11.xml.rels" ContentType="application/vnd.openxmlformats-package.relationships+xml"/>
  <Override PartName="/ppt/slides/_rels/slide34.xml.rels" ContentType="application/vnd.openxmlformats-package.relationships+xml"/>
  <Override PartName="/ppt/slides/_rels/slide32.xml.rels" ContentType="application/vnd.openxmlformats-package.relationships+xml"/>
  <Override PartName="/ppt/slides/_rels/slide30.xml.rels" ContentType="application/vnd.openxmlformats-package.relationships+xml"/>
  <Override PartName="/ppt/slides/_rels/slide3.xml.rels" ContentType="application/vnd.openxmlformats-package.relationships+xml"/>
  <Override PartName="/ppt/slides/_rels/slide1.xml.rels" ContentType="application/vnd.openxmlformats-package.relationships+xml"/>
  <Override PartName="/ppt/slides/_rels/slide19.xml.rels" ContentType="application/vnd.openxmlformats-package.relationships+xml"/>
  <Override PartName="/ppt/slides/_rels/slide17.xml.rels" ContentType="application/vnd.openxmlformats-package.relationships+xml"/>
  <Override PartName="/ppt/slides/_rels/slide15.xml.rels" ContentType="application/vnd.openxmlformats-package.relationships+xml"/>
  <Override PartName="/ppt/slides/_rels/slide9.xml.rels" ContentType="application/vnd.openxmlformats-package.relationships+xml"/>
  <Override PartName="/ppt/slides/_rels/slide26.xml.rels" ContentType="application/vnd.openxmlformats-package.relationships+xml"/>
  <Override PartName="/ppt/slides/_rels/slide7.xml.rels" ContentType="application/vnd.openxmlformats-package.relationships+xml"/>
  <Override PartName="/ppt/slides/_rels/slide24.xml.rels" ContentType="application/vnd.openxmlformats-package.relationships+xml"/>
  <Override PartName="/ppt/slides/_rels/slide22.xml.rels" ContentType="application/vnd.openxmlformats-package.relationships+xml"/>
  <Override PartName="/ppt/slides/_rels/slide5.xml.rels" ContentType="application/vnd.openxmlformats-package.relationships+xml"/>
  <Override PartName="/ppt/slides/_rels/slide20.xml.rels" ContentType="application/vnd.openxmlformats-package.relationships+xml"/>
  <Override PartName="/ppt/slides/_rels/slide43.xml.rels" ContentType="application/vnd.openxmlformats-package.relationships+xml"/>
  <Override PartName="/ppt/slides/_rels/slide41.xml.rels" ContentType="application/vnd.openxmlformats-package.relationships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0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42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3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7.xml" ContentType="application/vnd.openxmlformats-officedocument.presentationml.slide+xml"/>
  <Override PartName="/ppt/slides/slide39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</p:sldIdLst>
  <p:sldSz cx="9144000" cy="6858000"/>
  <p:notesSz cx="6797675" cy="9926637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bIns="0" lIns="0" rIns="0" tIns="0" wrap="none"/>
          <a:p>
            <a:r>
              <a:rPr lang="el-GR"/>
              <a:t>Κάντε κλικ εδώ για την επεξεργασία της μορφής των σημειώσεων</a:t>
            </a:r>
            <a:endParaRPr/>
          </a:p>
        </p:txBody>
      </p:sp>
      <p:sp>
        <p:nvSpPr>
          <p:cNvPr id="82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bIns="0" lIns="0" rIns="0" tIns="0" wrap="none"/>
          <a:p>
            <a:r>
              <a:rPr lang="el-GR"/>
              <a:t>&lt;κεφαλίδα&gt;</a:t>
            </a:r>
            <a:endParaRPr/>
          </a:p>
        </p:txBody>
      </p:sp>
      <p:sp>
        <p:nvSpPr>
          <p:cNvPr id="83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bIns="0" lIns="0" rIns="0" tIns="0" wrap="none"/>
          <a:p>
            <a:pPr algn="r"/>
            <a:r>
              <a:rPr lang="el-GR"/>
              <a:t>&lt;ημερομηνία/ώρα&gt;</a:t>
            </a:r>
            <a:endParaRPr/>
          </a:p>
        </p:txBody>
      </p:sp>
      <p:sp>
        <p:nvSpPr>
          <p:cNvPr id="84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anchor="b" bIns="0" lIns="0" rIns="0" tIns="0" wrap="none"/>
          <a:p>
            <a:r>
              <a:rPr lang="el-GR"/>
              <a:t>&lt;υποσέλιδο&gt;</a:t>
            </a:r>
            <a:endParaRPr/>
          </a:p>
        </p:txBody>
      </p:sp>
      <p:sp>
        <p:nvSpPr>
          <p:cNvPr id="85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anchor="b" bIns="0" lIns="0" rIns="0" tIns="0" wrap="none"/>
          <a:p>
            <a:pPr algn="r"/>
            <a:fld id="{E758986F-E35B-47C7-9BE7-5A8779C37D57}" type="slidenum">
              <a:rPr lang="el-GR"/>
              <a:t>&lt;αριθμός&gt;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_rels/notesSlide36.xml.rels><?xml version="1.0" encoding="UTF-8"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
</Relationships>
</file>

<file path=ppt/notesSlides/_rels/notesSlide37.xml.rels><?xml version="1.0" encoding="UTF-8"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
</Relationships>
</file>

<file path=ppt/notesSlides/_rels/notesSlide38.xml.rels><?xml version="1.0" encoding="UTF-8"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
</Relationships>
</file>

<file path=ppt/notesSlides/_rels/notesSlide39.xml.rels><?xml version="1.0" encoding="UTF-8"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
</Relationships>
</file>

<file path=ppt/notesSlides/_rels/notesSlide40.xml.rels><?xml version="1.0" encoding="UTF-8"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
</Relationships>
</file>

<file path=ppt/notesSlides/_rels/notesSlide41.xml.rels><?xml version="1.0" encoding="UTF-8"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
</Relationships>
</file>

<file path=ppt/notesSlides/_rels/notesSlide42.xml.rels><?xml version="1.0" encoding="UTF-8"?>
<Relationships xmlns="http://schemas.openxmlformats.org/package/2006/relationships"><Relationship Id="rId1" Type="http://schemas.openxmlformats.org/officeDocument/2006/relationships/slide" Target="../slides/slide42.xml"/><Relationship Id="rId2" Type="http://schemas.openxmlformats.org/officeDocument/2006/relationships/notesMaster" Target="../notesMasters/notesMaster1.xml"/>
</Relationships>
</file>

<file path=ppt/notesSlides/_rels/notesSlide43.xml.rels><?xml version="1.0" encoding="UTF-8"?>
<Relationships xmlns="http://schemas.openxmlformats.org/package/2006/relationships"><Relationship Id="rId1" Type="http://schemas.openxmlformats.org/officeDocument/2006/relationships/slide" Target="../slides/slide43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54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2DB3067E-39B2-4027-AE26-17877F20A8E2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56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661C821A-959B-44E1-A265-D8C168E9257A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58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46372BF3-A350-4F75-836C-7454DA410BDB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60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FA9E1FC2-33DB-4841-BB18-91CF613247F4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62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E9094618-EA67-46D7-A468-2E245E74A21E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64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ECB5E5A1-53B8-4E45-BC75-396722AC7B67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66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1E192843-156E-42BB-83F1-124008423EF3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68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BCC5979E-5EDC-45B3-8A70-3DB30D3ED44D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70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1E4395F1-2D49-46A8-977A-B29B3299BFAC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72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CBF263F1-92C3-4A19-8D26-0E84693A2800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74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0BA1627E-F614-462E-9617-DF9694DC0BCE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76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3CC951DB-7D30-499C-A8E8-457F0B186DB8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78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6A1F9D2E-40CA-462C-85EB-85E09689A480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80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C9B36859-591A-44BD-868F-0BDC41106E03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82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6B8035C2-C1A4-459C-9977-AD771A93E62B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84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703EFADE-2FE9-418D-9271-868B89F91D4B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86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ABAAA6A7-79A2-49A9-A6E2-370C8C208F7C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88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F3251445-EE25-4D4A-A745-568BC447B4C9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90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FC89A24E-451C-4BEE-937D-910992B4D31C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92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FB7F8971-F071-4E7B-8FC8-E76A873FA8D0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94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AEB71BA8-7CC4-41F0-8B1F-31BEA7B2EE67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96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03F6D1C2-E298-4DD1-B603-04D7AA2E1372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298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18AE407D-BA81-44B6-9B19-6ECF4C6D9232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00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356D1769-5423-4036-97F4-764A9B8F306B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02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3B2EFF1C-CFC1-46FF-9F28-5836129B2826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04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A11FE870-4151-47F0-B1DB-B12167C6B679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06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47F16433-538B-4E18-8926-57A3965FDB6A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08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953B4946-780A-4A64-9378-16D3041C208E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10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6E73409A-D63B-4D73-956D-394B5657EAD4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12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911A5FC9-B855-4EE6-9B6C-3468816F0350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14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8758C1C6-07CE-4BFF-9410-5E4738E1D4FD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16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6AFCD3F4-3057-4D37-A8FE-9EF896578470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18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1787206F-D39E-46C2-BC2C-27C9A1242902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20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9A5C1807-FB39-4123-A884-9174A89A9A24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22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17F1EADF-432B-40C0-ABC9-457134AD66EB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24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5BDC8DBA-5661-4EED-9EC9-A8411F81B84B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26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2A1CAD89-E7C2-430B-B2DB-6B29D6F8E1B9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28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9516AB44-CD00-45B3-BA48-45FA1C480E5E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30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E053C369-9359-468D-A5BD-49C7E70F90CA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32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D3D71AFD-CCD6-4989-AF41-981A70FBBE69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34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5F91BDF1-0091-443D-92E3-C0250098DBF2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36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FF54379B-0412-4CFE-B1F6-AFD325F87F5A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338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2C10A71B-3A15-4350-90C1-E229D3B7B741}" type="slidenum">
              <a:rPr lang="el-GR">
                <a:solidFill>
                  <a:srgbClr val="000000"/>
                </a:solidFill>
                <a:latin typeface="+mn-lt"/>
                <a:ea typeface="+mn-ea"/>
              </a:rPr>
              <a:t>&lt;αριθμός&gt;</a:t>
            </a:fld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85800" y="366516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85800" y="366516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366516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366516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685800" y="3665160"/>
            <a:ext cx="7772040" cy="19166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85800" y="366516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85800" y="366516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85800" y="366516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366516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85800" y="366516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685800" y="366516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85800" y="366516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85800" y="366516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85800" y="366516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85800" y="366516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685800" y="3665160"/>
            <a:ext cx="7772040" cy="19166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85800" y="366516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85800" y="366516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85800" y="366516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85800" y="366516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85800" y="366516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85800" y="3665160"/>
            <a:ext cx="7772040" cy="146988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png"/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0" name="Picture 1"/>
          <p:cNvPicPr/>
          <p:nvPr/>
        </p:nvPicPr>
        <p:blipFill>
          <a:blip r:embed="rId2">
            <a:lum bright="25000" contrast="-25000"/>
          </a:blip>
          <a:stretch>
            <a:fillRect/>
          </a:stretch>
        </p:blipFill>
        <p:spPr>
          <a:xfrm>
            <a:off x="0" y="1196640"/>
            <a:ext cx="9143640" cy="5616360"/>
          </a:xfrm>
          <a:prstGeom prst="rect">
            <a:avLst/>
          </a:prstGeom>
        </p:spPr>
      </p:pic>
      <p:pic>
        <p:nvPicPr>
          <p:cNvPr descr="" id="1" name="Picture 1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80000" cy="4172760"/>
          </a:xfrm>
          <a:prstGeom prst="rect">
            <a:avLst/>
          </a:prstGeom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3665160"/>
            <a:ext cx="7772040" cy="1469520"/>
          </a:xfrm>
          <a:prstGeom prst="rect">
            <a:avLst/>
          </a:prstGeom>
        </p:spPr>
        <p:txBody>
          <a:bodyPr anchor="ctr"/>
          <a:p>
            <a:r>
              <a:rPr lang="el-GR"/>
              <a:t>Κάντε κλικ εδώ για την επεξεργασία της μορφής του κειμένου του τίτλου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dt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l-GR">
                <a:solidFill>
                  <a:srgbClr val="ffffff"/>
                </a:solidFill>
                <a:latin typeface="Calibri"/>
              </a:rPr>
              <a:t>24/9/2013</a:t>
            </a:r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ftr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sldNum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841B0E74-3A70-437A-84B9-9B0E5366FE5E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pic>
        <p:nvPicPr>
          <p:cNvPr descr="" id="6" name="Picture 4"/>
          <p:cNvPicPr/>
          <p:nvPr/>
        </p:nvPicPr>
        <p:blipFill>
          <a:blip r:embed="rId4"/>
          <a:stretch>
            <a:fillRect/>
          </a:stretch>
        </p:blipFill>
        <p:spPr>
          <a:xfrm>
            <a:off x="7488720" y="6032880"/>
            <a:ext cx="1547280" cy="780120"/>
          </a:xfrm>
          <a:prstGeom prst="rect">
            <a:avLst/>
          </a:prstGeom>
        </p:spPr>
      </p:pic>
      <p:sp>
        <p:nvSpPr>
          <p:cNvPr id="7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el-GR"/>
              <a:t>Κάντε κλικ εδώ για την επεξεργασία της μορφής των κειμένων διάρθρωσης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l-GR"/>
              <a:t>Δεύτερο επίπεδο διάρθρωσης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l-GR"/>
              <a:t>Τρίτο επίπεδο διάρθρωσης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l-GR"/>
              <a:t>Τέταρτο επίπεδο διάρθρωσης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l-GR"/>
              <a:t>Πέμπτο επίπεδο διάρθρωσης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l-GR"/>
              <a:t>Έκτο επίπεδο διάρθρωσης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l-GR"/>
              <a:t>Έβδομο επίπεδο διάρθρωσης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40" name="Picture 1"/>
          <p:cNvPicPr/>
          <p:nvPr/>
        </p:nvPicPr>
        <p:blipFill>
          <a:blip r:embed="rId2">
            <a:lum bright="25000" contrast="-25000"/>
          </a:blip>
          <a:stretch>
            <a:fillRect/>
          </a:stretch>
        </p:blipFill>
        <p:spPr>
          <a:xfrm>
            <a:off x="0" y="980640"/>
            <a:ext cx="9143640" cy="5616360"/>
          </a:xfrm>
          <a:prstGeom prst="rect">
            <a:avLst/>
          </a:prstGeom>
        </p:spPr>
      </p:pic>
      <p:sp>
        <p:nvSpPr>
          <p:cNvPr id="41" name="CustomShape 1"/>
          <p:cNvSpPr/>
          <p:nvPr/>
        </p:nvSpPr>
        <p:spPr>
          <a:xfrm>
            <a:off x="0" y="6552720"/>
            <a:ext cx="9143640" cy="332280"/>
          </a:xfrm>
          <a:prstGeom prst="rect">
            <a:avLst/>
          </a:prstGeom>
          <a:solidFill>
            <a:srgbClr val="d3dfdc"/>
          </a:solidFill>
          <a:ln>
            <a:solidFill>
              <a:srgbClr val="f7f7f7"/>
            </a:solidFill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l-GR" sz="3200">
                <a:solidFill>
                  <a:srgbClr val="c00000"/>
                </a:solidFill>
                <a:latin typeface="Calibri"/>
              </a:rPr>
              <a:t> </a:t>
            </a:r>
            <a:endParaRPr/>
          </a:p>
        </p:txBody>
      </p:sp>
      <p:sp>
        <p:nvSpPr>
          <p:cNvPr id="42" name="PlaceHolder 2"/>
          <p:cNvSpPr>
            <a:spLocks noGrp="1"/>
          </p:cNvSpPr>
          <p:nvPr>
            <p:ph type="title"/>
          </p:nvPr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r>
              <a:rPr lang="el-GR"/>
              <a:t>Κάντε κλικ εδώ για την επεξεργασία της μορφής του κειμένου του τίτλου</a:t>
            </a:r>
            <a:endParaRPr/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el-GR" sz="3200">
                <a:solidFill>
                  <a:srgbClr val="000000"/>
                </a:solidFill>
                <a:latin typeface="Calibri"/>
              </a:rPr>
              <a:t>Κάντε κλικ εδώ για την επεξεργασία της μορφής των κειμένων διάρθρωσης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l-GR" sz="3200">
                <a:solidFill>
                  <a:srgbClr val="000000"/>
                </a:solidFill>
                <a:latin typeface="Calibri"/>
              </a:rPr>
              <a:t>Δεύτερο επίπεδο διάρθρωσης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l-GR" sz="3200">
                <a:solidFill>
                  <a:srgbClr val="000000"/>
                </a:solidFill>
                <a:latin typeface="Calibri"/>
              </a:rPr>
              <a:t>Τρίτο επίπεδο διάρθρωσης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l-GR" sz="3200">
                <a:solidFill>
                  <a:srgbClr val="000000"/>
                </a:solidFill>
                <a:latin typeface="Calibri"/>
              </a:rPr>
              <a:t>Τέταρτο επίπεδο διάρθρωσης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l-GR" sz="3200">
                <a:solidFill>
                  <a:srgbClr val="000000"/>
                </a:solidFill>
                <a:latin typeface="Calibri"/>
              </a:rPr>
              <a:t>Πέμπτο επίπεδο διάρθρωσης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l-GR" sz="3200">
                <a:solidFill>
                  <a:srgbClr val="000000"/>
                </a:solidFill>
                <a:latin typeface="Calibri"/>
              </a:rPr>
              <a:t>Έκτο επίπεδο διάρθρωσης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l-GR" sz="3200">
                <a:solidFill>
                  <a:srgbClr val="000000"/>
                </a:solidFill>
                <a:latin typeface="Calibri"/>
              </a:rPr>
              <a:t>Έβδομο επίπεδο διάρθρωσηςΣτυλ υποδείγματος κειμένου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l-GR" sz="2800">
                <a:solidFill>
                  <a:srgbClr val="000000"/>
                </a:solidFill>
                <a:latin typeface="Calibri"/>
              </a:rPr>
              <a:t>Δεύτερου επιπέδου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l-GR" sz="2400">
                <a:solidFill>
                  <a:srgbClr val="000000"/>
                </a:solidFill>
                <a:latin typeface="Calibri"/>
              </a:rPr>
              <a:t>Τρίτου επιπέδου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l-GR" sz="2000">
                <a:solidFill>
                  <a:srgbClr val="000000"/>
                </a:solidFill>
                <a:latin typeface="Calibri"/>
              </a:rPr>
              <a:t>Τέταρτου επιπέδου</a:t>
            </a:r>
            <a:endParaRPr/>
          </a:p>
          <a:p>
            <a:pPr lvl="4">
              <a:lnSpc>
                <a:spcPct val="100000"/>
              </a:lnSpc>
              <a:buFont typeface="Arial"/>
              <a:buChar char="»"/>
            </a:pPr>
            <a:r>
              <a:rPr lang="el-GR" sz="2000">
                <a:solidFill>
                  <a:srgbClr val="000000"/>
                </a:solidFill>
                <a:latin typeface="Calibri"/>
              </a:rPr>
              <a:t>Πέμπτου επιπέδου</a:t>
            </a:r>
            <a:endParaRPr/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6520320"/>
            <a:ext cx="2895120" cy="36468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A560FD96-F077-48C3-A350-D73542BEC8D5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pic>
        <p:nvPicPr>
          <p:cNvPr descr="" id="46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7596360" y="5877360"/>
            <a:ext cx="1223640" cy="617040"/>
          </a:xfrm>
          <a:prstGeom prst="rect">
            <a:avLst/>
          </a:prstGeom>
        </p:spPr>
      </p:pic>
      <p:pic>
        <p:nvPicPr>
          <p:cNvPr descr="" id="47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79640" y="5860800"/>
            <a:ext cx="1151640" cy="671760"/>
          </a:xfrm>
          <a:prstGeom prst="rect">
            <a:avLst/>
          </a:prstGeom>
        </p:spPr>
      </p:pic>
      <p:sp>
        <p:nvSpPr>
          <p:cNvPr id="48" name="CustomShape 6"/>
          <p:cNvSpPr/>
          <p:nvPr/>
        </p:nvSpPr>
        <p:spPr>
          <a:xfrm>
            <a:off x="161640" y="6557040"/>
            <a:ext cx="2664000" cy="2728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l-GR" sz="1200">
                <a:solidFill>
                  <a:srgbClr val="808080"/>
                </a:solidFill>
                <a:latin typeface="Calibri"/>
              </a:rPr>
              <a:t>Οκτώβριος 2015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0.wmf"/><Relationship Id="rId2" Type="http://schemas.openxmlformats.org/officeDocument/2006/relationships/image" Target="../media/image11.wmf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2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3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4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5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6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7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8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9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0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1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2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3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5.wmf"/><Relationship Id="rId2" Type="http://schemas.openxmlformats.org/officeDocument/2006/relationships/image" Target="../media/image26.wmf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7.wmf"/><Relationship Id="rId2" Type="http://schemas.openxmlformats.org/officeDocument/2006/relationships/image" Target="../media/image28.wmf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9.wmf"/><Relationship Id="rId2" Type="http://schemas.openxmlformats.org/officeDocument/2006/relationships/image" Target="../media/image30.wmf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31.wmf"/><Relationship Id="rId2" Type="http://schemas.openxmlformats.org/officeDocument/2006/relationships/image" Target="../media/image32.wmf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3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4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5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36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7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9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40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3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41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3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42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3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43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3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44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36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45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3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46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38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47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39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48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40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49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4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50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42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107640" y="4171680"/>
            <a:ext cx="8928720" cy="14695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l-GR" sz="4800">
                <a:solidFill>
                  <a:srgbClr val="c00000"/>
                </a:solidFill>
                <a:latin typeface="Microsoft Sans Serif"/>
              </a:rPr>
              <a:t>Οι τάσεις στην αγορά ακινήτων</a:t>
            </a:r>
            <a:endParaRPr/>
          </a:p>
        </p:txBody>
      </p:sp>
      <p:sp>
        <p:nvSpPr>
          <p:cNvPr id="87" name="TextShape 2"/>
          <p:cNvSpPr txBox="1"/>
          <p:nvPr/>
        </p:nvSpPr>
        <p:spPr>
          <a:xfrm>
            <a:off x="1371600" y="5301360"/>
            <a:ext cx="6400440" cy="175212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lang="el-GR" sz="3200">
                <a:solidFill>
                  <a:srgbClr val="595959"/>
                </a:solidFill>
                <a:latin typeface="Microsoft Sans Serif"/>
              </a:rPr>
              <a:t>Αποτελέσματα έρευνας</a:t>
            </a:r>
            <a:endParaRPr/>
          </a:p>
        </p:txBody>
      </p:sp>
      <p:sp>
        <p:nvSpPr>
          <p:cNvPr id="88" name="CustomShape 3"/>
          <p:cNvSpPr/>
          <p:nvPr/>
        </p:nvSpPr>
        <p:spPr>
          <a:xfrm>
            <a:off x="179640" y="6207840"/>
            <a:ext cx="2520000" cy="4561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l-GR" sz="2400">
                <a:solidFill>
                  <a:srgbClr val="ffffff"/>
                </a:solidFill>
                <a:latin typeface="Calibri"/>
              </a:rPr>
              <a:t>Σεπτέμβριος 2013</a:t>
            </a:r>
            <a:endParaRPr/>
          </a:p>
        </p:txBody>
      </p:sp>
      <p:pic>
        <p:nvPicPr>
          <p:cNvPr descr="" id="89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79640" y="5805360"/>
            <a:ext cx="1617120" cy="943200"/>
          </a:xfrm>
          <a:prstGeom prst="rect">
            <a:avLst/>
          </a:prstGeom>
        </p:spPr>
      </p:pic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l-GR" sz="2800">
                <a:solidFill>
                  <a:srgbClr val="cc0000"/>
                </a:solidFill>
                <a:latin typeface="Microsoft Sans Serif"/>
              </a:rPr>
              <a:t>ΤΑΥΤΟΤΗΤΑ ΤΗΣ ΕΡΕΥΝΑΣ</a:t>
            </a:r>
            <a:endParaRPr/>
          </a:p>
        </p:txBody>
      </p:sp>
      <p:sp>
        <p:nvSpPr>
          <p:cNvPr id="91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241968B7-9D74-483B-B927-A5A5DB0479A4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sp>
        <p:nvSpPr>
          <p:cNvPr id="92" name="CustomShape 3"/>
          <p:cNvSpPr/>
          <p:nvPr/>
        </p:nvSpPr>
        <p:spPr>
          <a:xfrm>
            <a:off x="827640" y="1196640"/>
            <a:ext cx="7422120" cy="525636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200000"/>
              </a:lnSpc>
            </a:pPr>
            <a:r>
              <a:rPr lang="el-GR" sz="1050">
                <a:solidFill>
                  <a:srgbClr val="000000"/>
                </a:solidFill>
                <a:latin typeface="Microsoft Sans Serif"/>
              </a:rPr>
              <a:t>Η έρευνα πραγματοποιήθηκε από την </a:t>
            </a:r>
            <a:r>
              <a:rPr b="1" i="1" lang="el-GR" sz="1600">
                <a:solidFill>
                  <a:srgbClr val="cc0000"/>
                </a:solidFill>
                <a:latin typeface="Microsoft Sans Serif"/>
                <a:ea typeface="Times New Roman"/>
              </a:rPr>
              <a:t>marc </a:t>
            </a:r>
            <a:r>
              <a:rPr b="1" i="1"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A.E.</a:t>
            </a:r>
            <a:r>
              <a:rPr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 - Αριθμός Μητρώου Ε.Σ.Ρ.: 1 (ΕΝΑ).</a:t>
            </a:r>
            <a:endParaRPr/>
          </a:p>
          <a:p>
            <a:pPr>
              <a:lnSpc>
                <a:spcPct val="200000"/>
              </a:lnSpc>
            </a:pPr>
            <a:r>
              <a:rPr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	</a:t>
            </a:r>
            <a:r>
              <a:rPr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	</a:t>
            </a:r>
            <a:r>
              <a:rPr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	</a:t>
            </a:r>
            <a:endParaRPr/>
          </a:p>
          <a:p>
            <a:pPr>
              <a:lnSpc>
                <a:spcPct val="200000"/>
              </a:lnSpc>
            </a:pPr>
            <a:r>
              <a:rPr b="1" i="1"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ΜΕΓΕΘΟΣ ΔΕΙΓΜΑΤΟΣ </a:t>
            </a:r>
            <a:r>
              <a:rPr b="1" i="1"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	</a:t>
            </a:r>
            <a:r>
              <a:rPr b="1" i="1"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	</a:t>
            </a:r>
            <a:r>
              <a:rPr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805 νοικοκυριά αντιπροσωπευτικής επιλογής.</a:t>
            </a:r>
            <a:endParaRPr/>
          </a:p>
          <a:p>
            <a:pPr>
              <a:lnSpc>
                <a:spcPct val="200000"/>
              </a:lnSpc>
            </a:pPr>
            <a:r>
              <a:rPr b="1" i="1"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ΧΡΟΝΙΚΟ ΔΙΑΣΤΗΜΑ</a:t>
            </a:r>
            <a:r>
              <a:rPr b="1" i="1"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	</a:t>
            </a:r>
            <a:r>
              <a:rPr b="1" i="1"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	</a:t>
            </a:r>
            <a:r>
              <a:rPr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29 Σεπτεμβρίου έως 1 Οκτωβρίου 2015.</a:t>
            </a:r>
            <a:endParaRPr/>
          </a:p>
          <a:p>
            <a:pPr>
              <a:lnSpc>
                <a:spcPct val="200000"/>
              </a:lnSpc>
            </a:pPr>
            <a:r>
              <a:rPr b="1" i="1"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ΠΕΡΙΟΧΗ ΔΙΕΞΑΓΩΓΗΣ</a:t>
            </a:r>
            <a:r>
              <a:rPr lang="el-GR" sz="600">
                <a:solidFill>
                  <a:srgbClr val="000000"/>
                </a:solidFill>
                <a:latin typeface="Microsoft Sans Serif"/>
                <a:ea typeface="Times New Roman"/>
              </a:rPr>
              <a:t>	</a:t>
            </a:r>
            <a:r>
              <a:rPr lang="el-GR" sz="600">
                <a:solidFill>
                  <a:srgbClr val="000000"/>
                </a:solidFill>
                <a:latin typeface="Microsoft Sans Serif"/>
                <a:ea typeface="Times New Roman"/>
              </a:rPr>
              <a:t>	</a:t>
            </a:r>
            <a:r>
              <a:rPr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Λεκανοπέδιο Αττικής</a:t>
            </a:r>
            <a:endParaRPr/>
          </a:p>
          <a:p>
            <a:pPr>
              <a:lnSpc>
                <a:spcPct val="200000"/>
              </a:lnSpc>
            </a:pPr>
            <a:r>
              <a:rPr b="1" i="1"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ΜΕΘΟΔΟΣ ΔΕΙΓΜΑΤΟΛΗΨΙΑΣ</a:t>
            </a:r>
            <a:r>
              <a:rPr b="1" i="1"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	</a:t>
            </a:r>
            <a:r>
              <a:rPr b="1" i="1"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	</a:t>
            </a:r>
            <a:r>
              <a:rPr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Τυχαία δειγματοληψία με χρήση quota.</a:t>
            </a:r>
            <a:endParaRPr/>
          </a:p>
          <a:p>
            <a:pPr>
              <a:lnSpc>
                <a:spcPct val="200000"/>
              </a:lnSpc>
            </a:pPr>
            <a:r>
              <a:rPr b="1" i="1"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ΜΕΘΟΔΟΣ ΣΥΛΛΟΓΗΣ ΣΤΟΙΧΕΙΩΝ </a:t>
            </a:r>
            <a:r>
              <a:rPr b="1" i="1"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	</a:t>
            </a:r>
            <a:r>
              <a:rPr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Τηλεφωνικές συνεντεύξεις βάσει ηλεκτρονικού ερωτηματολογίου. </a:t>
            </a:r>
            <a:endParaRPr/>
          </a:p>
          <a:p>
            <a:pPr>
              <a:lnSpc>
                <a:spcPct val="200000"/>
              </a:lnSpc>
            </a:pPr>
            <a:r>
              <a:rPr b="1" i="1"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Η </a:t>
            </a:r>
            <a:r>
              <a:rPr b="1" i="1" lang="el-GR" sz="1600">
                <a:solidFill>
                  <a:srgbClr val="cc0000"/>
                </a:solidFill>
                <a:latin typeface="Microsoft Sans Serif"/>
                <a:ea typeface="Times New Roman"/>
              </a:rPr>
              <a:t>marc </a:t>
            </a:r>
            <a:r>
              <a:rPr b="1" i="1"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A.E</a:t>
            </a:r>
            <a:r>
              <a:rPr i="1"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.</a:t>
            </a:r>
            <a:r>
              <a:rPr b="1" i="1"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	</a:t>
            </a:r>
            <a:r>
              <a:rPr b="1" i="1"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	</a:t>
            </a:r>
            <a:r>
              <a:rPr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Είναι μέλος του ΣΕΔΕΑ, της ESOMAR, της WAPOR και τηρεί τον </a:t>
            </a:r>
            <a:r>
              <a:rPr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	</a:t>
            </a:r>
            <a:r>
              <a:rPr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	</a:t>
            </a:r>
            <a:r>
              <a:rPr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κανονισμό </a:t>
            </a:r>
            <a:r>
              <a:rPr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	</a:t>
            </a:r>
            <a:r>
              <a:rPr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του  Π.Ε.Σ.Σ. και τους διεθνείς κώδικες δεοντολογίας για </a:t>
            </a:r>
            <a:r>
              <a:rPr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	</a:t>
            </a:r>
            <a:r>
              <a:rPr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	</a:t>
            </a:r>
            <a:r>
              <a:rPr lang="el-GR" sz="1050">
                <a:solidFill>
                  <a:srgbClr val="000000"/>
                </a:solidFill>
                <a:latin typeface="Microsoft Sans Serif"/>
                <a:ea typeface="Times New Roman"/>
              </a:rPr>
              <a:t>την διεξαγωγή και  δημοσιοποίηση  ερευνών κοινής γνώμης.</a:t>
            </a:r>
            <a:endParaRPr/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1"/>
          <p:cNvSpPr/>
          <p:nvPr/>
        </p:nvSpPr>
        <p:spPr>
          <a:xfrm>
            <a:off x="1691640" y="4437000"/>
            <a:ext cx="5857560" cy="642600"/>
          </a:xfrm>
          <a:prstGeom prst="rect">
            <a:avLst/>
          </a:prstGeom>
        </p:spPr>
        <p:txBody>
          <a:bodyPr bIns="45000" lIns="90000" rIns="90000" tIns="45000" wrap="none"/>
          <a:p>
            <a:pPr algn="ctr">
              <a:lnSpc>
                <a:spcPct val="100000"/>
              </a:lnSpc>
            </a:pPr>
            <a:r>
              <a:rPr b="1" i="1" lang="el-GR">
                <a:solidFill>
                  <a:srgbClr val="cc0000"/>
                </a:solidFill>
                <a:latin typeface="Microsoft Sans Serif"/>
              </a:rPr>
              <a:t>ΑΠΟΤΕΛΕΣΜΑΤΑ ΕΡΕΥΝΑΣ </a:t>
            </a:r>
            <a:endParaRPr/>
          </a:p>
        </p:txBody>
      </p:sp>
      <p:pic>
        <p:nvPicPr>
          <p:cNvPr descr="" id="94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79640" y="5805360"/>
            <a:ext cx="1617120" cy="943200"/>
          </a:xfrm>
          <a:prstGeom prst="rect">
            <a:avLst/>
          </a:prstGeom>
        </p:spPr>
      </p:pic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1691640" y="4437000"/>
            <a:ext cx="5857560" cy="642600"/>
          </a:xfrm>
          <a:prstGeom prst="rect">
            <a:avLst/>
          </a:prstGeom>
        </p:spPr>
        <p:txBody>
          <a:bodyPr bIns="45000" lIns="90000" rIns="90000" tIns="45000" wrap="none"/>
          <a:p>
            <a:pPr algn="ctr">
              <a:lnSpc>
                <a:spcPct val="100000"/>
              </a:lnSpc>
            </a:pPr>
            <a:r>
              <a:rPr b="1" i="1" lang="el-GR">
                <a:solidFill>
                  <a:srgbClr val="cc0000"/>
                </a:solidFill>
                <a:latin typeface="Microsoft Sans Serif"/>
              </a:rPr>
              <a:t>ΒΑΣΙΚΑ ΧΑΡΑΚΤΗΡΙΣΤΙΚΑ ΚΑΤΟΙΚΙΑΣ </a:t>
            </a:r>
            <a:endParaRPr/>
          </a:p>
        </p:txBody>
      </p:sp>
      <p:pic>
        <p:nvPicPr>
          <p:cNvPr descr="" id="96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79640" y="5805360"/>
            <a:ext cx="1617120" cy="943200"/>
          </a:xfrm>
          <a:prstGeom prst="rect">
            <a:avLst/>
          </a:prstGeom>
        </p:spPr>
      </p:pic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/>
          <p:cNvSpPr/>
          <p:nvPr/>
        </p:nvSpPr>
        <p:spPr>
          <a:xfrm>
            <a:off x="5796000" y="1556640"/>
            <a:ext cx="3179520" cy="4176000"/>
          </a:xfrm>
          <a:prstGeom prst="rect">
            <a:avLst/>
          </a:prstGeom>
          <a:solidFill>
            <a:srgbClr val="d3dfdc"/>
          </a:solidFill>
          <a:ln>
            <a:solidFill>
              <a:srgbClr val="f7f7f7"/>
            </a:solidFill>
          </a:ln>
        </p:spPr>
        <p:txBody>
          <a:bodyPr/>
          <a:p>
            <a:pPr algn="ctr">
              <a:lnSpc>
                <a:spcPct val="100000"/>
              </a:lnSpc>
            </a:pPr>
            <a:r>
              <a:rPr b="1" lang="el-GR" sz="1200" u="sng">
                <a:solidFill>
                  <a:srgbClr val="c00000"/>
                </a:solidFill>
                <a:latin typeface="Calibri"/>
              </a:rPr>
              <a:t> </a:t>
            </a:r>
            <a:r>
              <a:rPr b="1" lang="el-GR" sz="1200" u="sng">
                <a:solidFill>
                  <a:srgbClr val="c00000"/>
                </a:solidFill>
                <a:latin typeface="Calibri"/>
              </a:rPr>
              <a:t>ΣΥΓΚΡΙΣΗ 2006-2013</a:t>
            </a:r>
            <a:endParaRPr/>
          </a:p>
        </p:txBody>
      </p:sp>
      <p:sp>
        <p:nvSpPr>
          <p:cNvPr id="98" name="TextShape 2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Μένετε σε μονοκατοικία ή διαμέρισμα;</a:t>
            </a:r>
            <a:endParaRPr/>
          </a:p>
        </p:txBody>
      </p:sp>
      <p:sp>
        <p:nvSpPr>
          <p:cNvPr id="99" name="TextShape 3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A091EEE7-9072-41F7-B991-05D73467A628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pic>
        <p:nvPicPr>
          <p:cNvPr descr="" id="100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317520" y="1765440"/>
            <a:ext cx="5130720" cy="3441600"/>
          </a:xfrm>
          <a:prstGeom prst="rect">
            <a:avLst/>
          </a:prstGeom>
        </p:spPr>
      </p:pic>
      <p:pic>
        <p:nvPicPr>
          <p:cNvPr descr="" id="101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6032520" y="1905120"/>
            <a:ext cx="2629080" cy="3530520"/>
          </a:xfrm>
          <a:prstGeom prst="rect">
            <a:avLst/>
          </a:prstGeom>
        </p:spPr>
      </p:pic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Γνωρίζετε περίπου πότε έχει κτιστεί;</a:t>
            </a:r>
            <a:endParaRPr/>
          </a:p>
        </p:txBody>
      </p:sp>
      <p:sp>
        <p:nvSpPr>
          <p:cNvPr id="103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52620E39-702E-4D3C-9CE5-C7E5C3B4CD41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graphicFrame>
        <p:nvGraphicFramePr>
          <p:cNvPr id="104" name="Table 3"/>
          <p:cNvGraphicFramePr/>
          <p:nvPr/>
        </p:nvGraphicFramePr>
        <p:xfrm>
          <a:off x="5076000" y="4653000"/>
          <a:ext cx="2520000" cy="1071000"/>
        </p:xfrm>
        <a:graphic>
          <a:graphicData uri="http://schemas.openxmlformats.org/drawingml/2006/table">
            <a:tbl>
              <a:tblPr/>
              <a:tblGrid>
                <a:gridCol w="839880"/>
                <a:gridCol w="839880"/>
                <a:gridCol w="840240"/>
              </a:tblGrid>
              <a:tr h="46980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ΚΑΤΟΙΚΙΕΣ ΤΕΛΕΥΤΑΙΑΣ 6ΑΕΤΙΑΣ</a:t>
                      </a:r>
                      <a:endParaRPr/>
                    </a:p>
                  </a:txBody>
                  <a:tcPr/>
                </a:tc>
              </a:tr>
              <a:tr h="30060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2015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2013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2006</a:t>
                      </a:r>
                      <a:endParaRPr/>
                    </a:p>
                  </a:txBody>
                  <a:tcPr/>
                </a:tc>
              </a:tr>
              <a:tr h="30060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0,6%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3%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7%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descr="" id="105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749160" y="888840"/>
            <a:ext cx="7632720" cy="5689440"/>
          </a:xfrm>
          <a:prstGeom prst="rect">
            <a:avLst/>
          </a:prstGeom>
        </p:spPr>
      </p:pic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Είναι πάνω ή κάτω από 110 τ.μ.;</a:t>
            </a:r>
            <a:endParaRPr/>
          </a:p>
        </p:txBody>
      </p:sp>
      <p:sp>
        <p:nvSpPr>
          <p:cNvPr id="107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287744A1-8035-4EB5-95E9-821181D24BAF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pic>
        <p:nvPicPr>
          <p:cNvPr descr="" id="108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20840" y="1765440"/>
            <a:ext cx="6413400" cy="2577960"/>
          </a:xfrm>
          <a:prstGeom prst="rect">
            <a:avLst/>
          </a:prstGeom>
        </p:spPr>
      </p:pic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Το σπίτι που μένετε είναι:</a:t>
            </a:r>
            <a:endParaRPr/>
          </a:p>
        </p:txBody>
      </p:sp>
      <p:sp>
        <p:nvSpPr>
          <p:cNvPr id="110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0888CE54-8F7D-4501-B72E-9C68772B1F7F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graphicFrame>
        <p:nvGraphicFramePr>
          <p:cNvPr id="111" name="Table 3"/>
          <p:cNvGraphicFramePr/>
          <p:nvPr/>
        </p:nvGraphicFramePr>
        <p:xfrm>
          <a:off x="2627640" y="4941000"/>
          <a:ext cx="3456000" cy="1367640"/>
        </p:xfrm>
        <a:graphic>
          <a:graphicData uri="http://schemas.openxmlformats.org/drawingml/2006/table">
            <a:tbl>
              <a:tblPr/>
              <a:tblGrid>
                <a:gridCol w="1249920"/>
                <a:gridCol w="735120"/>
                <a:gridCol w="735120"/>
                <a:gridCol w="735840"/>
              </a:tblGrid>
              <a:tr h="33732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ΣΥΓΚΡΙΣΗ ΕΡΕΥΝΩΝ </a:t>
                      </a:r>
                      <a:endParaRPr/>
                    </a:p>
                  </a:txBody>
                  <a:tcPr/>
                </a:tc>
              </a:tr>
              <a:tr h="26100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2015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2013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2005</a:t>
                      </a:r>
                      <a:endParaRPr/>
                    </a:p>
                  </a:txBody>
                  <a:tcPr/>
                </a:tc>
              </a:tr>
              <a:tr h="38448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Ιδιόκτητο 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84,6%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87,4%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77,2%</a:t>
                      </a:r>
                      <a:endParaRPr/>
                    </a:p>
                  </a:txBody>
                  <a:tcPr/>
                </a:tc>
              </a:tr>
              <a:tr h="38484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Ενοίκιο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15,1%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12,6%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22,8%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descr="" id="112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20840" y="1765440"/>
            <a:ext cx="6413400" cy="2577960"/>
          </a:xfrm>
          <a:prstGeom prst="rect">
            <a:avLst/>
          </a:prstGeom>
        </p:spPr>
      </p:pic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Έχετε στεγαστικό δάνειο που τρέχει ακόμη;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
</a:t>
            </a:r>
            <a:r>
              <a:rPr b="1" i="1" lang="el-GR" sz="1200">
                <a:solidFill>
                  <a:srgbClr val="595959"/>
                </a:solidFill>
                <a:latin typeface="Microsoft Sans Serif"/>
              </a:rPr>
              <a:t>- Βάση: Ιδιοκτήτες -</a:t>
            </a:r>
            <a:endParaRPr/>
          </a:p>
        </p:txBody>
      </p:sp>
      <p:sp>
        <p:nvSpPr>
          <p:cNvPr id="114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1CD65263-F716-4443-BF67-C16DB0F9CE69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graphicFrame>
        <p:nvGraphicFramePr>
          <p:cNvPr id="115" name="Table 3"/>
          <p:cNvGraphicFramePr/>
          <p:nvPr/>
        </p:nvGraphicFramePr>
        <p:xfrm>
          <a:off x="3348000" y="5013000"/>
          <a:ext cx="3312000" cy="1248480"/>
        </p:xfrm>
        <a:graphic>
          <a:graphicData uri="http://schemas.openxmlformats.org/drawingml/2006/table">
            <a:tbl>
              <a:tblPr/>
              <a:tblGrid>
                <a:gridCol w="1210320"/>
                <a:gridCol w="1050840"/>
                <a:gridCol w="1050840"/>
              </a:tblGrid>
              <a:tr h="30780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ΣΥΓΚΡΙΣΗ ΕΡΕΥΝΩΝ </a:t>
                      </a:r>
                      <a:endParaRPr/>
                    </a:p>
                  </a:txBody>
                  <a:tcPr/>
                </a:tc>
              </a:tr>
              <a:tr h="23796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2015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2013</a:t>
                      </a:r>
                      <a:endParaRPr/>
                    </a:p>
                  </a:txBody>
                  <a:tcPr/>
                </a:tc>
              </a:tr>
              <a:tr h="35100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Ναι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23,4%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24,7%</a:t>
                      </a:r>
                      <a:endParaRPr/>
                    </a:p>
                  </a:txBody>
                  <a:tcPr/>
                </a:tc>
              </a:tr>
              <a:tr h="35172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Όχι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76,6%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75,3%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descr="" id="116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97160" y="2057400"/>
            <a:ext cx="6350040" cy="1816200"/>
          </a:xfrm>
          <a:prstGeom prst="rect">
            <a:avLst/>
          </a:prstGeom>
        </p:spPr>
      </p:pic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Πώς ανταποκρίνεστε τις δόσεις του στεγαστικού δανείου; 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
</a:t>
            </a:r>
            <a:r>
              <a:rPr b="1" i="1" lang="el-GR" sz="1200">
                <a:solidFill>
                  <a:srgbClr val="595959"/>
                </a:solidFill>
                <a:latin typeface="Microsoft Sans Serif"/>
              </a:rPr>
              <a:t>- Βάση: Ιδιοκτήτες με στεγαστικό δάνειο που τρέχει ακόμη -</a:t>
            </a:r>
            <a:endParaRPr/>
          </a:p>
        </p:txBody>
      </p:sp>
      <p:sp>
        <p:nvSpPr>
          <p:cNvPr id="118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E85F2147-6E2E-4ABD-A7EF-4DE877FEFC27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sp>
        <p:nvSpPr>
          <p:cNvPr id="119" name="CustomShape 3"/>
          <p:cNvSpPr/>
          <p:nvPr/>
        </p:nvSpPr>
        <p:spPr>
          <a:xfrm>
            <a:off x="2013120" y="2662200"/>
            <a:ext cx="431640" cy="1295640"/>
          </a:xfrm>
          <a:prstGeom prst="rightBrace">
            <a:avLst>
              <a:gd fmla="val 8333" name="adj1"/>
              <a:gd fmla="val 50000" name="adj2"/>
            </a:avLst>
          </a:prstGeom>
          <a:ln w="25560">
            <a:solidFill>
              <a:srgbClr val="c0504d"/>
            </a:solidFill>
            <a:round/>
          </a:ln>
        </p:spPr>
      </p:sp>
      <p:sp>
        <p:nvSpPr>
          <p:cNvPr id="120" name="CustomShape 4"/>
          <p:cNvSpPr/>
          <p:nvPr/>
        </p:nvSpPr>
        <p:spPr>
          <a:xfrm>
            <a:off x="1601280" y="1980000"/>
            <a:ext cx="1007640" cy="25020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lang="el-GR" sz="1050">
                <a:solidFill>
                  <a:srgbClr val="000000"/>
                </a:solidFill>
                <a:latin typeface="Tahoma"/>
              </a:rPr>
              <a:t>29,7%</a:t>
            </a:r>
            <a:endParaRPr/>
          </a:p>
        </p:txBody>
      </p:sp>
      <p:graphicFrame>
        <p:nvGraphicFramePr>
          <p:cNvPr id="121" name="Table 5"/>
          <p:cNvGraphicFramePr/>
          <p:nvPr/>
        </p:nvGraphicFramePr>
        <p:xfrm>
          <a:off x="2051640" y="4653000"/>
          <a:ext cx="4896360" cy="1752480"/>
        </p:xfrm>
        <a:graphic>
          <a:graphicData uri="http://schemas.openxmlformats.org/drawingml/2006/table">
            <a:tbl>
              <a:tblPr/>
              <a:tblGrid>
                <a:gridCol w="2939760"/>
                <a:gridCol w="978120"/>
                <a:gridCol w="978480"/>
              </a:tblGrid>
              <a:tr h="33732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ΣΥΓΚΡΙΣΗ ΕΡΕΥΝΩΝ </a:t>
                      </a:r>
                      <a:endParaRPr/>
                    </a:p>
                  </a:txBody>
                  <a:tcPr/>
                </a:tc>
              </a:tr>
              <a:tr h="26100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2015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2013</a:t>
                      </a:r>
                      <a:endParaRPr/>
                    </a:p>
                  </a:txBody>
                  <a:tcPr/>
                </a:tc>
              </a:tr>
              <a:tr h="38448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Πάντα στην ώρα τους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69,3%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67,8%</a:t>
                      </a:r>
                      <a:endParaRPr/>
                    </a:p>
                  </a:txBody>
                  <a:tcPr/>
                </a:tc>
              </a:tr>
              <a:tr h="38448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Συχνά με κάποια καθυστέρηση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18%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19,9%</a:t>
                      </a:r>
                      <a:endParaRPr/>
                    </a:p>
                  </a:txBody>
                  <a:tcPr/>
                </a:tc>
              </a:tr>
              <a:tr h="38520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Έχω καθυστερημένες οφειλές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11,7%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12,3%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descr="" id="122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97160" y="1765440"/>
            <a:ext cx="6350040" cy="2806560"/>
          </a:xfrm>
          <a:prstGeom prst="rect">
            <a:avLst/>
          </a:prstGeom>
        </p:spPr>
      </p:pic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Έχετε κάνει διακανονισμό για μικρότερες δόσεις; </a:t>
            </a:r>
            <a:r>
              <a:rPr b="1" lang="el-GR" sz="1300">
                <a:solidFill>
                  <a:srgbClr val="c00000"/>
                </a:solidFill>
                <a:latin typeface="Microsoft Sans Serif"/>
              </a:rPr>
              <a:t>
</a:t>
            </a:r>
            <a:r>
              <a:rPr b="1" i="1" lang="el-GR" sz="1200">
                <a:solidFill>
                  <a:srgbClr val="595959"/>
                </a:solidFill>
                <a:latin typeface="Microsoft Sans Serif"/>
              </a:rPr>
              <a:t>- Βάση: Ιδιοκτήτες με στεγαστικό δάνειο που τρέχει ακόμη -</a:t>
            </a:r>
            <a:endParaRPr/>
          </a:p>
        </p:txBody>
      </p:sp>
      <p:sp>
        <p:nvSpPr>
          <p:cNvPr id="124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84FE9278-259D-4BA2-87AF-1E9B55822504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graphicFrame>
        <p:nvGraphicFramePr>
          <p:cNvPr id="125" name="Table 3"/>
          <p:cNvGraphicFramePr/>
          <p:nvPr/>
        </p:nvGraphicFramePr>
        <p:xfrm>
          <a:off x="2051640" y="4869000"/>
          <a:ext cx="4968360" cy="1536480"/>
        </p:xfrm>
        <a:graphic>
          <a:graphicData uri="http://schemas.openxmlformats.org/drawingml/2006/table">
            <a:tbl>
              <a:tblPr/>
              <a:tblGrid>
                <a:gridCol w="2982960"/>
                <a:gridCol w="992520"/>
                <a:gridCol w="992880"/>
              </a:tblGrid>
              <a:tr h="29556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ΣΥΓΚΡΙΣΗ ΕΡΕΥΝΩΝ </a:t>
                      </a:r>
                      <a:endParaRPr/>
                    </a:p>
                  </a:txBody>
                  <a:tcPr/>
                </a:tc>
              </a:tr>
              <a:tr h="22860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2015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2013</a:t>
                      </a:r>
                      <a:endParaRPr/>
                    </a:p>
                  </a:txBody>
                  <a:tcPr/>
                </a:tc>
              </a:tr>
              <a:tr h="33732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Ναι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40,9%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31,8%</a:t>
                      </a:r>
                      <a:endParaRPr/>
                    </a:p>
                  </a:txBody>
                  <a:tcPr/>
                </a:tc>
              </a:tr>
              <a:tr h="33732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Όχι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54,8%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59,4%</a:t>
                      </a:r>
                      <a:endParaRPr/>
                    </a:p>
                  </a:txBody>
                  <a:tcPr/>
                </a:tc>
              </a:tr>
              <a:tr h="33768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Σκέφτομαι να κάνω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3,4%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8,8%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descr="" id="126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97160" y="1765440"/>
            <a:ext cx="6413400" cy="3086280"/>
          </a:xfrm>
          <a:prstGeom prst="rect">
            <a:avLst/>
          </a:prstGeom>
        </p:spPr>
      </p:pic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Πιστεύετε ότι θα μπορέσετε να αποπληρώνετε κανονικά 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
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τις δόσεις του στεγαστικού σας στο μέλλον;</a:t>
            </a:r>
            <a:r>
              <a:rPr b="1" lang="el-GR" sz="1300">
                <a:solidFill>
                  <a:srgbClr val="c00000"/>
                </a:solidFill>
                <a:latin typeface="Microsoft Sans Serif"/>
              </a:rPr>
              <a:t>
</a:t>
            </a:r>
            <a:r>
              <a:rPr b="1" i="1" lang="el-GR" sz="1200">
                <a:solidFill>
                  <a:srgbClr val="595959"/>
                </a:solidFill>
                <a:latin typeface="Microsoft Sans Serif"/>
              </a:rPr>
              <a:t>- Βάση: Ιδιοκτήτες με στεγαστικό δάνειο που τρέχει ακόμη -</a:t>
            </a:r>
            <a:endParaRPr/>
          </a:p>
        </p:txBody>
      </p:sp>
      <p:sp>
        <p:nvSpPr>
          <p:cNvPr id="128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F2E99514-3A02-47FB-A39A-3EC06DC557E4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sp>
        <p:nvSpPr>
          <p:cNvPr id="129" name="CustomShape 3"/>
          <p:cNvSpPr/>
          <p:nvPr/>
        </p:nvSpPr>
        <p:spPr>
          <a:xfrm>
            <a:off x="1523160" y="2185920"/>
            <a:ext cx="431640" cy="1131840"/>
          </a:xfrm>
          <a:prstGeom prst="leftBrace">
            <a:avLst>
              <a:gd fmla="val 8333" name="adj1"/>
              <a:gd fmla="val 50000" name="adj2"/>
            </a:avLst>
          </a:prstGeom>
          <a:ln w="25560">
            <a:solidFill>
              <a:srgbClr val="c0504d"/>
            </a:solidFill>
            <a:round/>
          </a:ln>
        </p:spPr>
      </p:sp>
      <p:sp>
        <p:nvSpPr>
          <p:cNvPr id="130" name="CustomShape 4"/>
          <p:cNvSpPr/>
          <p:nvPr/>
        </p:nvSpPr>
        <p:spPr>
          <a:xfrm>
            <a:off x="553320" y="2548080"/>
            <a:ext cx="1007640" cy="25020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lang="el-GR" sz="1050">
                <a:solidFill>
                  <a:srgbClr val="000000"/>
                </a:solidFill>
                <a:latin typeface="Tahoma"/>
              </a:rPr>
              <a:t>28,4%</a:t>
            </a:r>
            <a:endParaRPr/>
          </a:p>
        </p:txBody>
      </p:sp>
      <p:graphicFrame>
        <p:nvGraphicFramePr>
          <p:cNvPr id="131" name="Table 5"/>
          <p:cNvGraphicFramePr/>
          <p:nvPr/>
        </p:nvGraphicFramePr>
        <p:xfrm>
          <a:off x="2051640" y="5109840"/>
          <a:ext cx="4968360" cy="1536480"/>
        </p:xfrm>
        <a:graphic>
          <a:graphicData uri="http://schemas.openxmlformats.org/drawingml/2006/table">
            <a:tbl>
              <a:tblPr/>
              <a:tblGrid>
                <a:gridCol w="2982960"/>
                <a:gridCol w="992520"/>
                <a:gridCol w="992880"/>
              </a:tblGrid>
              <a:tr h="29556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ΣΥΓΚΡΙΣΗ ΕΡΕΥΝΩΝ </a:t>
                      </a:r>
                      <a:endParaRPr/>
                    </a:p>
                  </a:txBody>
                  <a:tcPr/>
                </a:tc>
              </a:tr>
              <a:tr h="22860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2015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2013</a:t>
                      </a:r>
                      <a:endParaRPr/>
                    </a:p>
                  </a:txBody>
                  <a:tcPr/>
                </a:tc>
              </a:tr>
              <a:tr h="33732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Ναι &amp; μάλλον ναι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59,1%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62,5%</a:t>
                      </a:r>
                      <a:endParaRPr/>
                    </a:p>
                  </a:txBody>
                  <a:tcPr/>
                </a:tc>
              </a:tr>
              <a:tr h="33732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Όχι &amp; μάλλον όχι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28,4%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37,5%</a:t>
                      </a:r>
                      <a:endParaRPr/>
                    </a:p>
                  </a:txBody>
                  <a:tcPr/>
                </a:tc>
              </a:tr>
              <a:tr h="33768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ΔΑ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12,5%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-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descr="" id="132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20840" y="1765440"/>
            <a:ext cx="6350040" cy="2641680"/>
          </a:xfrm>
          <a:prstGeom prst="rect">
            <a:avLst/>
          </a:prstGeom>
        </p:spPr>
      </p:pic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Πιστεύετε ότι θα μπορέσετε να αποπληρώνετε κανονικά 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
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τις δόσεις του στεγαστικού σας στο μέλλον;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
</a:t>
            </a:r>
            <a:r>
              <a:rPr b="1" lang="el-GR" sz="1300">
                <a:solidFill>
                  <a:srgbClr val="404040"/>
                </a:solidFill>
                <a:latin typeface="Microsoft Sans Serif"/>
              </a:rPr>
              <a:t>-Ανάλυση με βάση αν έχουν κάνει ή όχι διακανονισμό-</a:t>
            </a:r>
            <a:r>
              <a:rPr b="1" lang="el-GR" sz="1300">
                <a:solidFill>
                  <a:srgbClr val="c00000"/>
                </a:solidFill>
                <a:latin typeface="Microsoft Sans Serif"/>
              </a:rPr>
              <a:t>
</a:t>
            </a:r>
            <a:r>
              <a:rPr b="1" i="1" lang="el-GR" sz="1200">
                <a:solidFill>
                  <a:srgbClr val="595959"/>
                </a:solidFill>
                <a:latin typeface="Microsoft Sans Serif"/>
              </a:rPr>
              <a:t>- Βάση: Ιδιοκτήτες με στεγαστικό δάνειο που τρέχει ακόμη -</a:t>
            </a:r>
            <a:endParaRPr/>
          </a:p>
        </p:txBody>
      </p:sp>
      <p:sp>
        <p:nvSpPr>
          <p:cNvPr id="134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410698E1-9308-4AC4-A075-F2DDDEE14053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graphicFrame>
        <p:nvGraphicFramePr>
          <p:cNvPr id="135" name="Table 3"/>
          <p:cNvGraphicFramePr/>
          <p:nvPr/>
        </p:nvGraphicFramePr>
        <p:xfrm>
          <a:off x="1650960" y="2349000"/>
          <a:ext cx="5225040" cy="1968120"/>
        </p:xfrm>
        <a:graphic>
          <a:graphicData uri="http://schemas.openxmlformats.org/drawingml/2006/table">
            <a:tbl>
              <a:tblPr/>
              <a:tblGrid>
                <a:gridCol w="1741680"/>
                <a:gridCol w="1741680"/>
                <a:gridCol w="1741680"/>
              </a:tblGrid>
              <a:tr h="512280">
                <a:tc>
                  <a:txBody>
                    <a:bodyPr anchor="b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anchor="b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Έχετε κάνει διακανονισμό για μικρότερες δόσεις;</a:t>
                      </a:r>
                      <a:endParaRPr/>
                    </a:p>
                  </a:txBody>
                  <a:tcPr/>
                </a:tc>
              </a:tr>
              <a:tr h="363960">
                <a:tc>
                  <a:txBody>
                    <a:bodyPr anchor="b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Έχουν κάνει</a:t>
                      </a:r>
                      <a:endParaRPr/>
                    </a:p>
                  </a:txBody>
                  <a:tcPr/>
                </a:tc>
                <a:tc>
                  <a:txBody>
                    <a:bodyPr anchor="b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Δεν έχουν κάνει</a:t>
                      </a:r>
                      <a:endParaRPr/>
                    </a:p>
                  </a:txBody>
                  <a:tcPr/>
                </a:tc>
              </a:tr>
              <a:tr h="363960">
                <a:tc>
                  <a:txBody>
                    <a:bodyPr anchor="b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Ναι &amp;Μάλλον ναι</a:t>
                      </a:r>
                      <a:endParaRPr/>
                    </a:p>
                  </a:txBody>
                  <a:tcPr/>
                </a:tc>
                <a:tc>
                  <a:txBody>
                    <a:bodyPr anchor="b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47,1</a:t>
                      </a:r>
                      <a:endParaRPr/>
                    </a:p>
                  </a:txBody>
                  <a:tcPr/>
                </a:tc>
                <a:tc>
                  <a:txBody>
                    <a:bodyPr anchor="b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69,3</a:t>
                      </a:r>
                      <a:endParaRPr/>
                    </a:p>
                  </a:txBody>
                  <a:tcPr/>
                </a:tc>
              </a:tr>
              <a:tr h="363960">
                <a:tc>
                  <a:txBody>
                    <a:bodyPr anchor="b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Όχι &amp; Μάλλον όχι</a:t>
                      </a:r>
                      <a:endParaRPr/>
                    </a:p>
                  </a:txBody>
                  <a:tcPr/>
                </a:tc>
                <a:tc>
                  <a:txBody>
                    <a:bodyPr anchor="b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32,9</a:t>
                      </a:r>
                      <a:endParaRPr/>
                    </a:p>
                  </a:txBody>
                  <a:tcPr/>
                </a:tc>
                <a:tc>
                  <a:txBody>
                    <a:bodyPr anchor="b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24,5</a:t>
                      </a:r>
                      <a:endParaRPr/>
                    </a:p>
                  </a:txBody>
                  <a:tcPr/>
                </a:tc>
              </a:tr>
              <a:tr h="363960">
                <a:tc>
                  <a:txBody>
                    <a:bodyPr anchor="b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ΔΑ</a:t>
                      </a:r>
                      <a:endParaRPr/>
                    </a:p>
                  </a:txBody>
                  <a:tcPr/>
                </a:tc>
                <a:tc>
                  <a:txBody>
                    <a:bodyPr anchor="b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20,0</a:t>
                      </a:r>
                      <a:endParaRPr/>
                    </a:p>
                  </a:txBody>
                  <a:tcPr/>
                </a:tc>
                <a:tc>
                  <a:txBody>
                    <a:bodyPr anchor="b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6,2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Πιστεύετε ότι θα μπορέσετε να πληρώσετε τους φόρους που αφορούν το ακίνητό σας;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
</a:t>
            </a:r>
            <a:r>
              <a:rPr b="1" i="1" lang="el-GR" sz="1200">
                <a:solidFill>
                  <a:srgbClr val="595959"/>
                </a:solidFill>
                <a:latin typeface="Microsoft Sans Serif"/>
              </a:rPr>
              <a:t>- Βάση: Ιδιοκτήτες -</a:t>
            </a:r>
            <a:endParaRPr/>
          </a:p>
        </p:txBody>
      </p:sp>
      <p:sp>
        <p:nvSpPr>
          <p:cNvPr id="137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544C4D7F-B3FB-4F02-A5B2-7ADBDE9851C1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graphicFrame>
        <p:nvGraphicFramePr>
          <p:cNvPr id="138" name="Table 3"/>
          <p:cNvGraphicFramePr/>
          <p:nvPr/>
        </p:nvGraphicFramePr>
        <p:xfrm>
          <a:off x="518040" y="4797000"/>
          <a:ext cx="3528000" cy="1199160"/>
        </p:xfrm>
        <a:graphic>
          <a:graphicData uri="http://schemas.openxmlformats.org/drawingml/2006/table">
            <a:tbl>
              <a:tblPr/>
              <a:tblGrid>
                <a:gridCol w="1542960"/>
                <a:gridCol w="992520"/>
                <a:gridCol w="992520"/>
              </a:tblGrid>
              <a:tr h="29556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ΣΥΓΚΡΙΣΗ ΕΡΕΥΝΩΝ </a:t>
                      </a:r>
                      <a:endParaRPr/>
                    </a:p>
                  </a:txBody>
                  <a:tcPr/>
                </a:tc>
              </a:tr>
              <a:tr h="22860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2015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2013</a:t>
                      </a:r>
                      <a:endParaRPr/>
                    </a:p>
                  </a:txBody>
                  <a:tcPr/>
                </a:tc>
              </a:tr>
              <a:tr h="33732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Ναι &amp; μάλλον ναι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64,4%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54,6%</a:t>
                      </a:r>
                      <a:endParaRPr/>
                    </a:p>
                  </a:txBody>
                  <a:tcPr/>
                </a:tc>
              </a:tr>
              <a:tr h="33768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Όχι &amp; μάλλον όχι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30,9%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45,4%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9" name="CustomShape 4"/>
          <p:cNvSpPr/>
          <p:nvPr/>
        </p:nvSpPr>
        <p:spPr>
          <a:xfrm>
            <a:off x="1523160" y="2185920"/>
            <a:ext cx="431640" cy="1131840"/>
          </a:xfrm>
          <a:prstGeom prst="leftBrace">
            <a:avLst>
              <a:gd fmla="val 8333" name="adj1"/>
              <a:gd fmla="val 50000" name="adj2"/>
            </a:avLst>
          </a:prstGeom>
          <a:ln w="25560">
            <a:solidFill>
              <a:srgbClr val="c0504d"/>
            </a:solidFill>
            <a:round/>
          </a:ln>
        </p:spPr>
      </p:sp>
      <p:sp>
        <p:nvSpPr>
          <p:cNvPr id="140" name="CustomShape 5"/>
          <p:cNvSpPr/>
          <p:nvPr/>
        </p:nvSpPr>
        <p:spPr>
          <a:xfrm>
            <a:off x="553320" y="2548080"/>
            <a:ext cx="1007640" cy="25020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lang="el-GR" sz="1050">
                <a:solidFill>
                  <a:srgbClr val="000000"/>
                </a:solidFill>
                <a:latin typeface="Tahoma"/>
              </a:rPr>
              <a:t>30,9%</a:t>
            </a:r>
            <a:endParaRPr/>
          </a:p>
        </p:txBody>
      </p:sp>
      <p:graphicFrame>
        <p:nvGraphicFramePr>
          <p:cNvPr id="141" name="Table 6"/>
          <p:cNvGraphicFramePr/>
          <p:nvPr/>
        </p:nvGraphicFramePr>
        <p:xfrm>
          <a:off x="4356000" y="4941000"/>
          <a:ext cx="3096000" cy="1586160"/>
        </p:xfrm>
        <a:graphic>
          <a:graphicData uri="http://schemas.openxmlformats.org/drawingml/2006/table">
            <a:tbl>
              <a:tblPr/>
              <a:tblGrid>
                <a:gridCol w="1146600"/>
                <a:gridCol w="974520"/>
                <a:gridCol w="974880"/>
              </a:tblGrid>
              <a:tr h="21492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Μέγεθος κατοικίας</a:t>
                      </a:r>
                      <a:endParaRPr/>
                    </a:p>
                  </a:txBody>
                  <a:tcPr/>
                </a:tc>
              </a:tr>
              <a:tr h="37512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Έως 110τμ 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Πάνω από 110 τμ</a:t>
                      </a:r>
                      <a:endParaRPr/>
                    </a:p>
                  </a:txBody>
                  <a:tcPr/>
                </a:tc>
              </a:tr>
              <a:tr h="37512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Ναι &amp; μάλλον ναι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66,4%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61,3%</a:t>
                      </a:r>
                      <a:endParaRPr/>
                    </a:p>
                  </a:txBody>
                  <a:tcPr/>
                </a:tc>
              </a:tr>
              <a:tr h="37512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Όχι &amp; μάλλον όχι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28,2%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35%</a:t>
                      </a:r>
                      <a:endParaRPr/>
                    </a:p>
                  </a:txBody>
                  <a:tcPr/>
                </a:tc>
              </a:tr>
              <a:tr h="24588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ΔΑ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5,4%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3,7%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descr="" id="142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97160" y="1765440"/>
            <a:ext cx="6413400" cy="3086280"/>
          </a:xfrm>
          <a:prstGeom prst="rect">
            <a:avLst/>
          </a:prstGeom>
        </p:spPr>
      </p:pic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Καταφέρνετε να πληρώνετε το ενοίκιό σας στην ώρα του;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
</a:t>
            </a:r>
            <a:r>
              <a:rPr b="1" i="1" lang="el-GR" sz="1200">
                <a:solidFill>
                  <a:srgbClr val="595959"/>
                </a:solidFill>
                <a:latin typeface="Microsoft Sans Serif"/>
              </a:rPr>
              <a:t>- Βάση: Ενοικιαστές-</a:t>
            </a:r>
            <a:endParaRPr/>
          </a:p>
        </p:txBody>
      </p:sp>
      <p:sp>
        <p:nvSpPr>
          <p:cNvPr id="144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74C508D3-C908-4572-9609-843A03C86ED5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graphicFrame>
        <p:nvGraphicFramePr>
          <p:cNvPr id="145" name="Table 3"/>
          <p:cNvGraphicFramePr/>
          <p:nvPr/>
        </p:nvGraphicFramePr>
        <p:xfrm>
          <a:off x="1835640" y="4653000"/>
          <a:ext cx="5112360" cy="1752480"/>
        </p:xfrm>
        <a:graphic>
          <a:graphicData uri="http://schemas.openxmlformats.org/drawingml/2006/table">
            <a:tbl>
              <a:tblPr/>
              <a:tblGrid>
                <a:gridCol w="3155760"/>
                <a:gridCol w="978120"/>
                <a:gridCol w="978480"/>
              </a:tblGrid>
              <a:tr h="33732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ΣΥΓΚΡΙΣΗ ΕΡΕΥΝΩΝ </a:t>
                      </a:r>
                      <a:endParaRPr/>
                    </a:p>
                  </a:txBody>
                  <a:tcPr/>
                </a:tc>
              </a:tr>
              <a:tr h="26100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2015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2013</a:t>
                      </a:r>
                      <a:endParaRPr/>
                    </a:p>
                  </a:txBody>
                  <a:tcPr/>
                </a:tc>
              </a:tr>
              <a:tr h="38448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Στην ώρα του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58,9%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67%</a:t>
                      </a:r>
                      <a:endParaRPr/>
                    </a:p>
                  </a:txBody>
                  <a:tcPr/>
                </a:tc>
              </a:tr>
              <a:tr h="38448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Με κάποια καθυστέρηση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28,8%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24%</a:t>
                      </a:r>
                      <a:endParaRPr/>
                    </a:p>
                  </a:txBody>
                  <a:tcPr/>
                </a:tc>
              </a:tr>
              <a:tr h="38520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Έχω καθυστερημένα ενοίκια (πάνω από ένα)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11,7%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9%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6" name="CustomShape 4"/>
          <p:cNvSpPr/>
          <p:nvPr/>
        </p:nvSpPr>
        <p:spPr>
          <a:xfrm>
            <a:off x="2437200" y="1847160"/>
            <a:ext cx="431640" cy="1131840"/>
          </a:xfrm>
          <a:prstGeom prst="leftBrace">
            <a:avLst>
              <a:gd fmla="val 8333" name="adj1"/>
              <a:gd fmla="val 50000" name="adj2"/>
            </a:avLst>
          </a:prstGeom>
          <a:ln w="25560">
            <a:solidFill>
              <a:srgbClr val="c0504d"/>
            </a:solidFill>
            <a:round/>
          </a:ln>
        </p:spPr>
      </p:sp>
      <p:sp>
        <p:nvSpPr>
          <p:cNvPr id="147" name="CustomShape 5"/>
          <p:cNvSpPr/>
          <p:nvPr/>
        </p:nvSpPr>
        <p:spPr>
          <a:xfrm>
            <a:off x="1417320" y="2207160"/>
            <a:ext cx="1007640" cy="25020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lang="el-GR" sz="1050">
                <a:solidFill>
                  <a:srgbClr val="000000"/>
                </a:solidFill>
                <a:latin typeface="Tahoma"/>
              </a:rPr>
              <a:t>40,5%</a:t>
            </a:r>
            <a:endParaRPr/>
          </a:p>
        </p:txBody>
      </p:sp>
      <p:pic>
        <p:nvPicPr>
          <p:cNvPr descr="" id="148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97160" y="1765440"/>
            <a:ext cx="6350040" cy="2971800"/>
          </a:xfrm>
          <a:prstGeom prst="rect">
            <a:avLst/>
          </a:prstGeom>
        </p:spPr>
      </p:pic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Σας έγινε κάποια μείωση ενοικίου λόγω της κρίσης;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
</a:t>
            </a:r>
            <a:r>
              <a:rPr b="1" i="1" lang="el-GR" sz="1200">
                <a:solidFill>
                  <a:srgbClr val="595959"/>
                </a:solidFill>
                <a:latin typeface="Microsoft Sans Serif"/>
              </a:rPr>
              <a:t>- Βάση: Ενοικιαστές-</a:t>
            </a:r>
            <a:endParaRPr/>
          </a:p>
        </p:txBody>
      </p:sp>
      <p:sp>
        <p:nvSpPr>
          <p:cNvPr id="150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B98E438A-16B2-4D79-8F12-9268F982F49C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graphicFrame>
        <p:nvGraphicFramePr>
          <p:cNvPr id="151" name="Table 3"/>
          <p:cNvGraphicFramePr/>
          <p:nvPr/>
        </p:nvGraphicFramePr>
        <p:xfrm>
          <a:off x="2915640" y="5157360"/>
          <a:ext cx="3456000" cy="1199160"/>
        </p:xfrm>
        <a:graphic>
          <a:graphicData uri="http://schemas.openxmlformats.org/drawingml/2006/table">
            <a:tbl>
              <a:tblPr/>
              <a:tblGrid>
                <a:gridCol w="1470960"/>
                <a:gridCol w="992520"/>
                <a:gridCol w="992520"/>
              </a:tblGrid>
              <a:tr h="29556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40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400">
                          <a:solidFill>
                            <a:srgbClr val="000000"/>
                          </a:solidFill>
                          <a:latin typeface="Calibri"/>
                        </a:rPr>
                        <a:t>ΣΥΓΚΡΙΣΗ ΕΡΕΥΝΩΝ</a:t>
                      </a:r>
                      <a:r>
                        <a:rPr b="1" lang="el-GR" sz="1400">
                          <a:solidFill>
                            <a:srgbClr val="000000"/>
                          </a:solidFill>
                          <a:latin typeface="Verdana"/>
                        </a:rPr>
                        <a:t> </a:t>
                      </a:r>
                      <a:endParaRPr/>
                    </a:p>
                  </a:txBody>
                  <a:tcPr/>
                </a:tc>
              </a:tr>
              <a:tr h="22860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400">
                          <a:solidFill>
                            <a:srgbClr val="000000"/>
                          </a:solidFill>
                          <a:latin typeface="Calibri"/>
                        </a:rPr>
                        <a:t>2015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400">
                          <a:solidFill>
                            <a:srgbClr val="000000"/>
                          </a:solidFill>
                          <a:latin typeface="Calibri"/>
                        </a:rPr>
                        <a:t>2013</a:t>
                      </a:r>
                      <a:endParaRPr/>
                    </a:p>
                  </a:txBody>
                  <a:tcPr/>
                </a:tc>
              </a:tr>
              <a:tr h="33732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400">
                          <a:solidFill>
                            <a:srgbClr val="000000"/>
                          </a:solidFill>
                          <a:latin typeface="Calibri"/>
                        </a:rPr>
                        <a:t>Ναι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400">
                          <a:solidFill>
                            <a:srgbClr val="000000"/>
                          </a:solidFill>
                          <a:latin typeface="Calibri"/>
                        </a:rPr>
                        <a:t>67,6%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400">
                          <a:solidFill>
                            <a:srgbClr val="000000"/>
                          </a:solidFill>
                          <a:latin typeface="Calibri"/>
                        </a:rPr>
                        <a:t>70,7%</a:t>
                      </a:r>
                      <a:endParaRPr/>
                    </a:p>
                  </a:txBody>
                  <a:tcPr/>
                </a:tc>
              </a:tr>
              <a:tr h="33768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400">
                          <a:solidFill>
                            <a:srgbClr val="000000"/>
                          </a:solidFill>
                          <a:latin typeface="Calibri"/>
                        </a:rPr>
                        <a:t>Όχι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400">
                          <a:solidFill>
                            <a:srgbClr val="000000"/>
                          </a:solidFill>
                          <a:latin typeface="Calibri"/>
                        </a:rPr>
                        <a:t>31,5%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400">
                          <a:solidFill>
                            <a:srgbClr val="000000"/>
                          </a:solidFill>
                          <a:latin typeface="Calibri"/>
                        </a:rPr>
                        <a:t>29,3%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descr="" id="152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97160" y="1765440"/>
            <a:ext cx="6413400" cy="3441600"/>
          </a:xfrm>
          <a:prstGeom prst="rect">
            <a:avLst/>
          </a:prstGeom>
        </p:spPr>
      </p:pic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Αναγκαστήκατε να αλλάξετε κατοικία με φθηνότερο ενοίκιο;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
</a:t>
            </a:r>
            <a:r>
              <a:rPr b="1" i="1" lang="el-GR" sz="1200">
                <a:solidFill>
                  <a:srgbClr val="595959"/>
                </a:solidFill>
                <a:latin typeface="Microsoft Sans Serif"/>
              </a:rPr>
              <a:t>- Βάση: Ενοικιαστές-</a:t>
            </a:r>
            <a:endParaRPr/>
          </a:p>
        </p:txBody>
      </p:sp>
      <p:sp>
        <p:nvSpPr>
          <p:cNvPr id="154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0AF90B3B-F35C-4CA9-B6A1-28D7F3CF139C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pic>
        <p:nvPicPr>
          <p:cNvPr descr="" id="155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97160" y="1841400"/>
            <a:ext cx="6413400" cy="3441600"/>
          </a:xfrm>
          <a:prstGeom prst="rect">
            <a:avLst/>
          </a:prstGeom>
        </p:spPr>
      </p:pic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Πιστεύετε ότι σήμερα είναι καλύτερα να διαθέτει κάποιος ιδιόκτητη κατοικία 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
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ή είναι πιο συμφέρον να ενοικιάζει;</a:t>
            </a:r>
            <a:endParaRPr/>
          </a:p>
        </p:txBody>
      </p:sp>
      <p:sp>
        <p:nvSpPr>
          <p:cNvPr id="157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5A2D59D9-B027-4091-9A5E-BF070A8044F3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graphicFrame>
        <p:nvGraphicFramePr>
          <p:cNvPr id="158" name="Table 3"/>
          <p:cNvGraphicFramePr/>
          <p:nvPr/>
        </p:nvGraphicFramePr>
        <p:xfrm>
          <a:off x="2339640" y="5013000"/>
          <a:ext cx="3528000" cy="1295640"/>
        </p:xfrm>
        <a:graphic>
          <a:graphicData uri="http://schemas.openxmlformats.org/drawingml/2006/table">
            <a:tbl>
              <a:tblPr/>
              <a:tblGrid>
                <a:gridCol w="1446480"/>
                <a:gridCol w="1040760"/>
                <a:gridCol w="1040760"/>
              </a:tblGrid>
              <a:tr h="32328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100">
                          <a:solidFill>
                            <a:srgbClr val="000000"/>
                          </a:solidFill>
                          <a:latin typeface="Microsoft Sans Serif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100">
                          <a:solidFill>
                            <a:srgbClr val="000000"/>
                          </a:solidFill>
                          <a:latin typeface="Microsoft Sans Serif"/>
                        </a:rPr>
                        <a:t>Ενοικιαστές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100">
                          <a:solidFill>
                            <a:srgbClr val="000000"/>
                          </a:solidFill>
                          <a:latin typeface="Microsoft Sans Serif"/>
                        </a:rPr>
                        <a:t>Ιδιοκτήτες</a:t>
                      </a:r>
                      <a:endParaRPr/>
                    </a:p>
                  </a:txBody>
                  <a:tcPr/>
                </a:tc>
              </a:tr>
              <a:tr h="32652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100">
                          <a:solidFill>
                            <a:srgbClr val="000000"/>
                          </a:solidFill>
                          <a:latin typeface="Microsoft Sans Serif"/>
                        </a:rPr>
                        <a:t>Να έχει ιδιόκτητο σπίτι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100">
                          <a:solidFill>
                            <a:srgbClr val="000000"/>
                          </a:solidFill>
                          <a:latin typeface="Microsoft Sans Serif"/>
                        </a:rPr>
                        <a:t>29,1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100">
                          <a:solidFill>
                            <a:srgbClr val="000000"/>
                          </a:solidFill>
                          <a:latin typeface="Microsoft Sans Serif"/>
                        </a:rPr>
                        <a:t>41,4</a:t>
                      </a:r>
                      <a:endParaRPr/>
                    </a:p>
                  </a:txBody>
                  <a:tcPr/>
                </a:tc>
              </a:tr>
              <a:tr h="32328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100">
                          <a:solidFill>
                            <a:srgbClr val="000000"/>
                          </a:solidFill>
                          <a:latin typeface="Microsoft Sans Serif"/>
                        </a:rPr>
                        <a:t>Να ενοικιάζει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100">
                          <a:solidFill>
                            <a:srgbClr val="000000"/>
                          </a:solidFill>
                          <a:latin typeface="Microsoft Sans Serif"/>
                        </a:rPr>
                        <a:t>49,1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100">
                          <a:solidFill>
                            <a:srgbClr val="000000"/>
                          </a:solidFill>
                          <a:latin typeface="Microsoft Sans Serif"/>
                        </a:rPr>
                        <a:t>49,1</a:t>
                      </a:r>
                      <a:endParaRPr/>
                    </a:p>
                  </a:txBody>
                  <a:tcPr/>
                </a:tc>
              </a:tr>
              <a:tr h="32256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100">
                          <a:solidFill>
                            <a:srgbClr val="000000"/>
                          </a:solidFill>
                          <a:latin typeface="Microsoft Sans Serif"/>
                        </a:rPr>
                        <a:t>ΔΑ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100">
                          <a:solidFill>
                            <a:srgbClr val="000000"/>
                          </a:solidFill>
                          <a:latin typeface="Microsoft Sans Serif"/>
                        </a:rPr>
                        <a:t>21,8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100">
                          <a:solidFill>
                            <a:srgbClr val="000000"/>
                          </a:solidFill>
                          <a:latin typeface="Microsoft Sans Serif"/>
                        </a:rPr>
                        <a:t>9,5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descr="" id="159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97160" y="1689120"/>
            <a:ext cx="6388200" cy="3200400"/>
          </a:xfrm>
          <a:prstGeom prst="rect">
            <a:avLst/>
          </a:prstGeom>
        </p:spPr>
      </p:pic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1043640" y="4437000"/>
            <a:ext cx="7344360" cy="1151640"/>
          </a:xfrm>
          <a:prstGeom prst="rect">
            <a:avLst/>
          </a:prstGeom>
        </p:spPr>
        <p:txBody>
          <a:bodyPr bIns="45000" lIns="90000" rIns="90000" tIns="45000" wrap="none"/>
          <a:p>
            <a:pPr algn="ctr">
              <a:lnSpc>
                <a:spcPct val="100000"/>
              </a:lnSpc>
            </a:pPr>
            <a:r>
              <a:rPr b="1" i="1" lang="el-GR">
                <a:solidFill>
                  <a:srgbClr val="cc0000"/>
                </a:solidFill>
                <a:latin typeface="Microsoft Sans Serif"/>
              </a:rPr>
              <a:t>ΠΡΟΘΕΣΗ ΑΓΟΡΑΣ / ΠΩΛΗΣΗΣ /</a:t>
            </a:r>
            <a:endParaRPr/>
          </a:p>
          <a:p>
            <a:pPr algn="ctr">
              <a:lnSpc>
                <a:spcPct val="100000"/>
              </a:lnSpc>
            </a:pPr>
            <a:r>
              <a:rPr b="1" i="1" lang="el-GR">
                <a:solidFill>
                  <a:srgbClr val="cc0000"/>
                </a:solidFill>
                <a:latin typeface="Microsoft Sans Serif"/>
              </a:rPr>
              <a:t>ΕΝΟΙΚΙΑΣΗΣ ΑΚΙΝΗΤΩΝ </a:t>
            </a:r>
            <a:endParaRPr/>
          </a:p>
        </p:txBody>
      </p:sp>
      <p:pic>
        <p:nvPicPr>
          <p:cNvPr descr="" id="161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79640" y="5805360"/>
            <a:ext cx="1617120" cy="943200"/>
          </a:xfrm>
          <a:prstGeom prst="rect">
            <a:avLst/>
          </a:prstGeom>
        </p:spPr>
      </p:pic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5004000" y="1556640"/>
            <a:ext cx="3971520" cy="4464000"/>
          </a:xfrm>
          <a:prstGeom prst="rect">
            <a:avLst/>
          </a:prstGeom>
          <a:solidFill>
            <a:srgbClr val="d3dfdc"/>
          </a:solidFill>
          <a:ln>
            <a:solidFill>
              <a:srgbClr val="f7f7f7"/>
            </a:solidFill>
          </a:ln>
        </p:spPr>
        <p:txBody>
          <a:bodyPr/>
          <a:p>
            <a:pPr algn="ctr">
              <a:lnSpc>
                <a:spcPct val="100000"/>
              </a:lnSpc>
            </a:pPr>
            <a:r>
              <a:rPr b="1" lang="el-GR" sz="1200">
                <a:solidFill>
                  <a:srgbClr val="c00000"/>
                </a:solidFill>
                <a:latin typeface="Microsoft Sans Serif"/>
              </a:rPr>
              <a:t>Τι είδους ακίνητο σκέφτεστε να αγοράσετε;</a:t>
            </a:r>
            <a:endParaRPr/>
          </a:p>
          <a:p>
            <a:pPr algn="ctr">
              <a:lnSpc>
                <a:spcPct val="100000"/>
              </a:lnSpc>
            </a:pPr>
            <a:r>
              <a:rPr b="1" i="1" lang="el-GR" sz="1200">
                <a:solidFill>
                  <a:srgbClr val="c00000"/>
                </a:solidFill>
                <a:latin typeface="Microsoft Sans Serif"/>
              </a:rPr>
              <a:t>- Ναι &amp; Μάλλον ναι (n=4,5%) -</a:t>
            </a:r>
            <a:endParaRPr/>
          </a:p>
        </p:txBody>
      </p:sp>
      <p:sp>
        <p:nvSpPr>
          <p:cNvPr id="163" name="TextShape 2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Εσείς (ή κάποιο μέλος του νοικοκυριού σας) σκοπεύετε να προχωρήσετε σε κάποια </a:t>
            </a:r>
            <a:r>
              <a:rPr b="1" lang="el-GR" sz="1300" u="sng">
                <a:solidFill>
                  <a:srgbClr val="000000"/>
                </a:solidFill>
                <a:latin typeface="Microsoft Sans Serif"/>
              </a:rPr>
              <a:t>αγορά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 ακινήτου 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
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μέσα στα επόμενα 2-3 χρόνια ή να κάνετε κάποια επένδυση σε ακίνητα; 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
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(αγορά, ανέγερση)</a:t>
            </a:r>
            <a:endParaRPr/>
          </a:p>
        </p:txBody>
      </p:sp>
      <p:sp>
        <p:nvSpPr>
          <p:cNvPr id="164" name="TextShape 3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D41489D7-A067-48C8-8943-8DD602826EAF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sp>
        <p:nvSpPr>
          <p:cNvPr id="165" name="CustomShape 4"/>
          <p:cNvSpPr/>
          <p:nvPr/>
        </p:nvSpPr>
        <p:spPr>
          <a:xfrm>
            <a:off x="2484360" y="2475360"/>
            <a:ext cx="287640" cy="633960"/>
          </a:xfrm>
          <a:prstGeom prst="rightBrace">
            <a:avLst>
              <a:gd fmla="val 8333" name="adj1"/>
              <a:gd fmla="val 50000" name="adj2"/>
            </a:avLst>
          </a:prstGeom>
          <a:ln w="9360">
            <a:solidFill>
              <a:srgbClr val="00b050"/>
            </a:solidFill>
            <a:round/>
          </a:ln>
        </p:spPr>
      </p:sp>
      <p:sp>
        <p:nvSpPr>
          <p:cNvPr id="166" name="CustomShape 5"/>
          <p:cNvSpPr/>
          <p:nvPr/>
        </p:nvSpPr>
        <p:spPr>
          <a:xfrm>
            <a:off x="2354040" y="1971000"/>
            <a:ext cx="791640" cy="25020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lang="el-GR" sz="1050">
                <a:solidFill>
                  <a:srgbClr val="000000"/>
                </a:solidFill>
                <a:latin typeface="Tahoma"/>
              </a:rPr>
              <a:t>4,5%</a:t>
            </a:r>
            <a:endParaRPr/>
          </a:p>
        </p:txBody>
      </p:sp>
      <p:graphicFrame>
        <p:nvGraphicFramePr>
          <p:cNvPr id="167" name="Table 6"/>
          <p:cNvGraphicFramePr/>
          <p:nvPr/>
        </p:nvGraphicFramePr>
        <p:xfrm>
          <a:off x="1404360" y="5229360"/>
          <a:ext cx="3528000" cy="1199160"/>
        </p:xfrm>
        <a:graphic>
          <a:graphicData uri="http://schemas.openxmlformats.org/drawingml/2006/table">
            <a:tbl>
              <a:tblPr/>
              <a:tblGrid>
                <a:gridCol w="1542960"/>
                <a:gridCol w="992520"/>
                <a:gridCol w="992520"/>
              </a:tblGrid>
              <a:tr h="29556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ΣΥΓΚΡΙΣΗ ΕΡΕΥΝΩΝ </a:t>
                      </a:r>
                      <a:endParaRPr/>
                    </a:p>
                  </a:txBody>
                  <a:tcPr/>
                </a:tc>
              </a:tr>
              <a:tr h="22860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2015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2013</a:t>
                      </a:r>
                      <a:endParaRPr/>
                    </a:p>
                  </a:txBody>
                  <a:tcPr/>
                </a:tc>
              </a:tr>
              <a:tr h="33732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Ναι &amp; μάλλον ναι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4,5%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4,2%</a:t>
                      </a:r>
                      <a:endParaRPr/>
                    </a:p>
                  </a:txBody>
                  <a:tcPr/>
                </a:tc>
              </a:tr>
              <a:tr h="33768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Όχι &amp; μάλλον όχι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94,9%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95,7%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descr="" id="168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5168880" y="1650960"/>
            <a:ext cx="3797280" cy="4711680"/>
          </a:xfrm>
          <a:prstGeom prst="rect">
            <a:avLst/>
          </a:prstGeom>
        </p:spPr>
      </p:pic>
      <p:pic>
        <p:nvPicPr>
          <p:cNvPr descr="" id="169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-75960" y="1854360"/>
            <a:ext cx="5079960" cy="3632040"/>
          </a:xfrm>
          <a:prstGeom prst="rect">
            <a:avLst/>
          </a:prstGeom>
        </p:spPr>
      </p:pic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"/>
          <p:cNvSpPr/>
          <p:nvPr/>
        </p:nvSpPr>
        <p:spPr>
          <a:xfrm>
            <a:off x="5076000" y="1556640"/>
            <a:ext cx="3899520" cy="4248000"/>
          </a:xfrm>
          <a:prstGeom prst="rect">
            <a:avLst/>
          </a:prstGeom>
          <a:solidFill>
            <a:srgbClr val="d3dfdc"/>
          </a:solidFill>
          <a:ln>
            <a:solidFill>
              <a:srgbClr val="f7f7f7"/>
            </a:solidFill>
          </a:ln>
        </p:spPr>
        <p:txBody>
          <a:bodyPr/>
          <a:p>
            <a:pPr algn="ctr">
              <a:lnSpc>
                <a:spcPct val="100000"/>
              </a:lnSpc>
            </a:pPr>
            <a:r>
              <a:rPr b="1" lang="el-GR" sz="1200">
                <a:solidFill>
                  <a:srgbClr val="c00000"/>
                </a:solidFill>
                <a:latin typeface="Microsoft Sans Serif"/>
              </a:rPr>
              <a:t>Τι είδους ακίνητο σκέφτεστε να πουλήσετε;</a:t>
            </a:r>
            <a:endParaRPr/>
          </a:p>
          <a:p>
            <a:pPr algn="ctr">
              <a:lnSpc>
                <a:spcPct val="100000"/>
              </a:lnSpc>
            </a:pPr>
            <a:r>
              <a:rPr b="1" i="1" lang="el-GR" sz="1200">
                <a:solidFill>
                  <a:srgbClr val="c00000"/>
                </a:solidFill>
                <a:latin typeface="Microsoft Sans Serif"/>
              </a:rPr>
              <a:t>- Ναι &amp; Μάλλον ναι (n=18,8%) -</a:t>
            </a:r>
            <a:endParaRPr/>
          </a:p>
        </p:txBody>
      </p:sp>
      <p:sp>
        <p:nvSpPr>
          <p:cNvPr id="171" name="TextShape 2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Εσείς ή κάποιο μέλος του νοικοκυριού σας σκοπεύετε να προχωρήσετε 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
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σε κάποια </a:t>
            </a:r>
            <a:r>
              <a:rPr b="1" lang="el-GR" sz="1300" u="sng">
                <a:solidFill>
                  <a:srgbClr val="000000"/>
                </a:solidFill>
                <a:latin typeface="Microsoft Sans Serif"/>
              </a:rPr>
              <a:t>πώληση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 ακινήτου την επόμενη τριετία;</a:t>
            </a:r>
            <a:endParaRPr/>
          </a:p>
        </p:txBody>
      </p:sp>
      <p:sp>
        <p:nvSpPr>
          <p:cNvPr id="172" name="TextShape 3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85FF5182-0BA7-47FC-BB8C-A2198E1C6794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sp>
        <p:nvSpPr>
          <p:cNvPr id="173" name="CustomShape 4"/>
          <p:cNvSpPr/>
          <p:nvPr/>
        </p:nvSpPr>
        <p:spPr>
          <a:xfrm>
            <a:off x="2924640" y="2622600"/>
            <a:ext cx="387000" cy="983160"/>
          </a:xfrm>
          <a:prstGeom prst="rightBrace">
            <a:avLst>
              <a:gd fmla="val 8333" name="adj1"/>
              <a:gd fmla="val 50000" name="adj2"/>
            </a:avLst>
          </a:prstGeom>
          <a:ln w="9360">
            <a:solidFill>
              <a:srgbClr val="00b050"/>
            </a:solidFill>
            <a:round/>
          </a:ln>
        </p:spPr>
      </p:sp>
      <p:sp>
        <p:nvSpPr>
          <p:cNvPr id="174" name="CustomShape 5"/>
          <p:cNvSpPr/>
          <p:nvPr/>
        </p:nvSpPr>
        <p:spPr>
          <a:xfrm>
            <a:off x="3169800" y="2025720"/>
            <a:ext cx="791640" cy="25020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lang="el-GR" sz="1050">
                <a:solidFill>
                  <a:srgbClr val="000000"/>
                </a:solidFill>
                <a:latin typeface="Tahoma"/>
              </a:rPr>
              <a:t>18,8%</a:t>
            </a:r>
            <a:endParaRPr/>
          </a:p>
        </p:txBody>
      </p:sp>
      <p:graphicFrame>
        <p:nvGraphicFramePr>
          <p:cNvPr id="175" name="Table 6"/>
          <p:cNvGraphicFramePr/>
          <p:nvPr/>
        </p:nvGraphicFramePr>
        <p:xfrm>
          <a:off x="1404360" y="5229360"/>
          <a:ext cx="3528000" cy="1199160"/>
        </p:xfrm>
        <a:graphic>
          <a:graphicData uri="http://schemas.openxmlformats.org/drawingml/2006/table">
            <a:tbl>
              <a:tblPr/>
              <a:tblGrid>
                <a:gridCol w="1542960"/>
                <a:gridCol w="992520"/>
                <a:gridCol w="992520"/>
              </a:tblGrid>
              <a:tr h="29556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ΣΥΓΚΡΙΣΗ ΕΡΕΥΝΩΝ </a:t>
                      </a:r>
                      <a:endParaRPr/>
                    </a:p>
                  </a:txBody>
                  <a:tcPr/>
                </a:tc>
              </a:tr>
              <a:tr h="22860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2015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2013</a:t>
                      </a:r>
                      <a:endParaRPr/>
                    </a:p>
                  </a:txBody>
                  <a:tcPr/>
                </a:tc>
              </a:tr>
              <a:tr h="33732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Ναι &amp; μάλλον ναι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18,8%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18,5%</a:t>
                      </a:r>
                      <a:endParaRPr/>
                    </a:p>
                  </a:txBody>
                  <a:tcPr/>
                </a:tc>
              </a:tr>
              <a:tr h="33768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Όχι &amp; μάλλον όχι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81,2%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81,5%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descr="" id="176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-25200" y="2057400"/>
            <a:ext cx="5092560" cy="3632040"/>
          </a:xfrm>
          <a:prstGeom prst="rect">
            <a:avLst/>
          </a:prstGeom>
        </p:spPr>
      </p:pic>
      <p:pic>
        <p:nvPicPr>
          <p:cNvPr descr="" id="177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5156280" y="1549440"/>
            <a:ext cx="3784680" cy="4533840"/>
          </a:xfrm>
          <a:prstGeom prst="rect">
            <a:avLst/>
          </a:prstGeom>
        </p:spPr>
      </p:pic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ustomShape 1"/>
          <p:cNvSpPr/>
          <p:nvPr/>
        </p:nvSpPr>
        <p:spPr>
          <a:xfrm>
            <a:off x="5076000" y="1556640"/>
            <a:ext cx="3899520" cy="3528000"/>
          </a:xfrm>
          <a:prstGeom prst="rect">
            <a:avLst/>
          </a:prstGeom>
          <a:solidFill>
            <a:srgbClr val="d3dfdc"/>
          </a:solidFill>
          <a:ln>
            <a:solidFill>
              <a:srgbClr val="f7f7f7"/>
            </a:solidFill>
          </a:ln>
        </p:spPr>
        <p:txBody>
          <a:bodyPr/>
          <a:p>
            <a:pPr algn="ctr">
              <a:lnSpc>
                <a:spcPct val="100000"/>
              </a:lnSpc>
            </a:pPr>
            <a:r>
              <a:rPr b="1" lang="el-GR" sz="1200">
                <a:solidFill>
                  <a:srgbClr val="c00000"/>
                </a:solidFill>
                <a:latin typeface="Microsoft Sans Serif"/>
              </a:rPr>
              <a:t>Τι είδους ακίνητο;</a:t>
            </a:r>
            <a:endParaRPr/>
          </a:p>
          <a:p>
            <a:pPr algn="ctr">
              <a:lnSpc>
                <a:spcPct val="100000"/>
              </a:lnSpc>
            </a:pPr>
            <a:r>
              <a:rPr b="1" i="1" lang="el-GR" sz="1200">
                <a:solidFill>
                  <a:srgbClr val="c00000"/>
                </a:solidFill>
                <a:latin typeface="Microsoft Sans Serif"/>
              </a:rPr>
              <a:t>- Ναι (n=5,1%) -</a:t>
            </a:r>
            <a:endParaRPr/>
          </a:p>
        </p:txBody>
      </p:sp>
      <p:sp>
        <p:nvSpPr>
          <p:cNvPr id="179" name="TextShape 2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Εσείς ή κάποιο μέλος του νοικοκυριού σας </a:t>
            </a:r>
            <a:r>
              <a:rPr b="1" lang="el-GR" sz="1300" u="sng">
                <a:solidFill>
                  <a:srgbClr val="000000"/>
                </a:solidFill>
                <a:latin typeface="Microsoft Sans Serif"/>
              </a:rPr>
              <a:t>ψάχνετε να ενοικιάσετε 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κάποιο ακίνητο αυτή την περίοδο;</a:t>
            </a:r>
            <a:endParaRPr/>
          </a:p>
        </p:txBody>
      </p:sp>
      <p:sp>
        <p:nvSpPr>
          <p:cNvPr id="180" name="TextShape 3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BE4A36B8-05A1-450C-AF0A-2C04AD994373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graphicFrame>
        <p:nvGraphicFramePr>
          <p:cNvPr id="181" name="Table 4"/>
          <p:cNvGraphicFramePr/>
          <p:nvPr/>
        </p:nvGraphicFramePr>
        <p:xfrm>
          <a:off x="1331640" y="5229360"/>
          <a:ext cx="2808720" cy="1199160"/>
        </p:xfrm>
        <a:graphic>
          <a:graphicData uri="http://schemas.openxmlformats.org/drawingml/2006/table">
            <a:tbl>
              <a:tblPr/>
              <a:tblGrid>
                <a:gridCol w="823680"/>
                <a:gridCol w="992520"/>
                <a:gridCol w="992520"/>
              </a:tblGrid>
              <a:tr h="29556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ΣΥΓΚΡΙΣΗ ΕΡΕΥΝΩΝ </a:t>
                      </a:r>
                      <a:endParaRPr/>
                    </a:p>
                  </a:txBody>
                  <a:tcPr/>
                </a:tc>
              </a:tr>
              <a:tr h="22860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2015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2013</a:t>
                      </a:r>
                      <a:endParaRPr/>
                    </a:p>
                  </a:txBody>
                  <a:tcPr/>
                </a:tc>
              </a:tr>
              <a:tr h="33732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Ναι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5,1%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6,4%</a:t>
                      </a:r>
                      <a:endParaRPr/>
                    </a:p>
                  </a:txBody>
                  <a:tcPr/>
                </a:tc>
              </a:tr>
              <a:tr h="33768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Όχι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94,9%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93,6%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2" name="Table 5"/>
          <p:cNvGraphicFramePr/>
          <p:nvPr/>
        </p:nvGraphicFramePr>
        <p:xfrm>
          <a:off x="5105520" y="4195080"/>
          <a:ext cx="2448000" cy="866880"/>
        </p:xfrm>
        <a:graphic>
          <a:graphicData uri="http://schemas.openxmlformats.org/drawingml/2006/table">
            <a:tbl>
              <a:tblPr/>
              <a:tblGrid>
                <a:gridCol w="717840"/>
                <a:gridCol w="865080"/>
                <a:gridCol w="865080"/>
              </a:tblGrid>
              <a:tr h="21348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ΣΥΓΚΡΙΣΗ ΕΡΕΥΝΩΝ </a:t>
                      </a:r>
                      <a:endParaRPr/>
                    </a:p>
                  </a:txBody>
                  <a:tcPr/>
                </a:tc>
              </a:tr>
              <a:tr h="16524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2015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2013</a:t>
                      </a:r>
                      <a:endParaRPr/>
                    </a:p>
                  </a:txBody>
                  <a:tcPr/>
                </a:tc>
              </a:tr>
              <a:tr h="24372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Κατοικία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91,9%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85,7%</a:t>
                      </a:r>
                      <a:endParaRPr/>
                    </a:p>
                  </a:txBody>
                  <a:tcPr/>
                </a:tc>
              </a:tr>
              <a:tr h="24444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Επ. χώρο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8,1%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14,3%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descr="" id="183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4902120" y="1549440"/>
            <a:ext cx="4444920" cy="3962520"/>
          </a:xfrm>
          <a:prstGeom prst="rect">
            <a:avLst/>
          </a:prstGeom>
        </p:spPr>
      </p:pic>
      <p:pic>
        <p:nvPicPr>
          <p:cNvPr descr="" id="184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-596520" y="1752480"/>
            <a:ext cx="6350040" cy="3301920"/>
          </a:xfrm>
          <a:prstGeom prst="rect">
            <a:avLst/>
          </a:prstGeom>
        </p:spPr>
      </p:pic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ustomShape 1"/>
          <p:cNvSpPr/>
          <p:nvPr/>
        </p:nvSpPr>
        <p:spPr>
          <a:xfrm>
            <a:off x="5076000" y="1556640"/>
            <a:ext cx="3899520" cy="3528000"/>
          </a:xfrm>
          <a:prstGeom prst="rect">
            <a:avLst/>
          </a:prstGeom>
          <a:solidFill>
            <a:srgbClr val="d3dfdc"/>
          </a:solidFill>
          <a:ln>
            <a:solidFill>
              <a:srgbClr val="f7f7f7"/>
            </a:solidFill>
          </a:ln>
        </p:spPr>
        <p:txBody>
          <a:bodyPr/>
          <a:p>
            <a:pPr algn="ctr">
              <a:lnSpc>
                <a:spcPct val="100000"/>
              </a:lnSpc>
            </a:pPr>
            <a:r>
              <a:rPr b="1" lang="el-GR" sz="1200">
                <a:solidFill>
                  <a:srgbClr val="c00000"/>
                </a:solidFill>
                <a:latin typeface="Microsoft Sans Serif"/>
              </a:rPr>
              <a:t>Τι είδους ακίνητο;</a:t>
            </a:r>
            <a:endParaRPr/>
          </a:p>
          <a:p>
            <a:pPr algn="ctr">
              <a:lnSpc>
                <a:spcPct val="100000"/>
              </a:lnSpc>
            </a:pPr>
            <a:r>
              <a:rPr b="1" i="1" lang="el-GR" sz="1200">
                <a:solidFill>
                  <a:srgbClr val="c00000"/>
                </a:solidFill>
                <a:latin typeface="Microsoft Sans Serif"/>
              </a:rPr>
              <a:t>- Ναι (n=21,2%) -</a:t>
            </a:r>
            <a:endParaRPr/>
          </a:p>
        </p:txBody>
      </p:sp>
      <p:sp>
        <p:nvSpPr>
          <p:cNvPr id="186" name="TextShape 2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Εσείς ή κάποιο μέλος του νοικοκυριού σας </a:t>
            </a:r>
            <a:r>
              <a:rPr b="1" lang="el-GR" sz="1300" u="sng">
                <a:solidFill>
                  <a:srgbClr val="000000"/>
                </a:solidFill>
                <a:latin typeface="Microsoft Sans Serif"/>
              </a:rPr>
              <a:t>διαθέτετε προς ενοικίαση 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κάποιο ακίνητο αυτή την περίοδο;</a:t>
            </a:r>
            <a:endParaRPr/>
          </a:p>
        </p:txBody>
      </p:sp>
      <p:sp>
        <p:nvSpPr>
          <p:cNvPr id="187" name="TextShape 3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20D4B81A-08FC-498E-A297-C2EFE627D14A}" type="slidenum">
              <a:rPr lang="el-GR">
                <a:solidFill>
                  <a:srgbClr val="000000"/>
                </a:solidFill>
                <a:latin typeface="&lt;/prop&gt;"/>
              </a:rPr>
              <a:t>&lt;αριθμός&gt;</a:t>
            </a:fld>
            <a:endParaRPr/>
          </a:p>
        </p:txBody>
      </p:sp>
      <p:graphicFrame>
        <p:nvGraphicFramePr>
          <p:cNvPr id="188" name="Table 4"/>
          <p:cNvGraphicFramePr/>
          <p:nvPr/>
        </p:nvGraphicFramePr>
        <p:xfrm>
          <a:off x="1331640" y="5229360"/>
          <a:ext cx="2808720" cy="1199160"/>
        </p:xfrm>
        <a:graphic>
          <a:graphicData uri="http://schemas.openxmlformats.org/drawingml/2006/table">
            <a:tbl>
              <a:tblPr/>
              <a:tblGrid>
                <a:gridCol w="823680"/>
                <a:gridCol w="992520"/>
                <a:gridCol w="992520"/>
              </a:tblGrid>
              <a:tr h="29556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ΣΥΓΚΡΙΣΗ ΕΡΕΥΝΩΝ </a:t>
                      </a:r>
                      <a:endParaRPr/>
                    </a:p>
                  </a:txBody>
                  <a:tcPr/>
                </a:tc>
              </a:tr>
              <a:tr h="22860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2015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2013</a:t>
                      </a:r>
                      <a:endParaRPr/>
                    </a:p>
                  </a:txBody>
                  <a:tcPr/>
                </a:tc>
              </a:tr>
              <a:tr h="33732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Ναι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21,2%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18,9%</a:t>
                      </a:r>
                      <a:endParaRPr/>
                    </a:p>
                  </a:txBody>
                  <a:tcPr/>
                </a:tc>
              </a:tr>
              <a:tr h="33768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Όχι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78,8%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81,1%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9" name="Table 5"/>
          <p:cNvGraphicFramePr/>
          <p:nvPr/>
        </p:nvGraphicFramePr>
        <p:xfrm>
          <a:off x="5082480" y="4046400"/>
          <a:ext cx="2346120" cy="1026360"/>
        </p:xfrm>
        <a:graphic>
          <a:graphicData uri="http://schemas.openxmlformats.org/drawingml/2006/table">
            <a:tbl>
              <a:tblPr/>
              <a:tblGrid>
                <a:gridCol w="687960"/>
                <a:gridCol w="829080"/>
                <a:gridCol w="829080"/>
              </a:tblGrid>
              <a:tr h="19548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ΣΥΓΚΡΙΣΗ ΕΡΕΥΝΩΝ </a:t>
                      </a:r>
                      <a:endParaRPr/>
                    </a:p>
                  </a:txBody>
                  <a:tcPr/>
                </a:tc>
              </a:tr>
              <a:tr h="16056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2015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2013</a:t>
                      </a:r>
                      <a:endParaRPr/>
                    </a:p>
                  </a:txBody>
                  <a:tcPr/>
                </a:tc>
              </a:tr>
              <a:tr h="22320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Κατοικία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75,7%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69,1%</a:t>
                      </a:r>
                      <a:endParaRPr/>
                    </a:p>
                  </a:txBody>
                  <a:tcPr/>
                </a:tc>
              </a:tr>
              <a:tr h="22320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Επ. χώρο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17,3%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22,1%</a:t>
                      </a:r>
                      <a:endParaRPr/>
                    </a:p>
                  </a:txBody>
                  <a:tcPr/>
                </a:tc>
              </a:tr>
              <a:tr h="22392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Και τα δύο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7%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050">
                          <a:solidFill>
                            <a:srgbClr val="000000"/>
                          </a:solidFill>
                          <a:latin typeface="Microsoft Sans Serif"/>
                        </a:rPr>
                        <a:t>8,7%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descr="" id="190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4927680" y="1447920"/>
            <a:ext cx="4483080" cy="3606840"/>
          </a:xfrm>
          <a:prstGeom prst="rect">
            <a:avLst/>
          </a:prstGeom>
        </p:spPr>
      </p:pic>
      <p:pic>
        <p:nvPicPr>
          <p:cNvPr descr="" id="191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-596520" y="1752480"/>
            <a:ext cx="6350040" cy="3467160"/>
          </a:xfrm>
          <a:prstGeom prst="rect">
            <a:avLst/>
          </a:prstGeom>
        </p:spPr>
      </p:pic>
    </p:spTree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ΣΥΝΟΛΙΚΟΣ ΠΙΝΑΚΑΣ</a:t>
            </a:r>
            <a:endParaRPr/>
          </a:p>
        </p:txBody>
      </p:sp>
      <p:sp>
        <p:nvSpPr>
          <p:cNvPr id="193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55A5EEF1-9E53-4A2C-B8E1-A478FE3A7533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pic>
        <p:nvPicPr>
          <p:cNvPr descr="" id="194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533520" y="1257480"/>
            <a:ext cx="7823160" cy="4089240"/>
          </a:xfrm>
          <a:prstGeom prst="rect">
            <a:avLst/>
          </a:prstGeom>
        </p:spPr>
      </p:pic>
    </p:spTree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ΣΥΝΟΛΙΚΟΣ ΠΙΝΑΚΑΣ</a:t>
            </a:r>
            <a:r>
              <a:rPr b="1" lang="el-GR" sz="1300">
                <a:solidFill>
                  <a:srgbClr val="c00000"/>
                </a:solidFill>
                <a:latin typeface="Microsoft Sans Serif"/>
              </a:rPr>
              <a:t>
</a:t>
            </a:r>
            <a:r>
              <a:rPr b="1" lang="el-GR" sz="1300">
                <a:solidFill>
                  <a:srgbClr val="595959"/>
                </a:solidFill>
                <a:latin typeface="Microsoft Sans Serif"/>
              </a:rPr>
              <a:t>ΣΥΓΚΡΙΣΗ 2006-2013-2015</a:t>
            </a:r>
            <a:endParaRPr/>
          </a:p>
        </p:txBody>
      </p:sp>
      <p:sp>
        <p:nvSpPr>
          <p:cNvPr id="196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63A32406-C6EC-46E2-9E17-E624EE5F04B1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pic>
        <p:nvPicPr>
          <p:cNvPr descr="" id="197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533520" y="1257480"/>
            <a:ext cx="7670880" cy="3911760"/>
          </a:xfrm>
          <a:prstGeom prst="rect">
            <a:avLst/>
          </a:prstGeom>
        </p:spPr>
      </p:pic>
    </p:spTree>
  </p:cSld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Πιστεύετε ότι οι τιμές των ακινήτων στην Ελλάδα τα επόμενα 2-3 χρόνια θα μειωθούν περισσότερο, 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
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θα αρχίσουν να αυξάνονται, ή θα παραμείνουν σταθερές;</a:t>
            </a:r>
            <a:endParaRPr/>
          </a:p>
        </p:txBody>
      </p:sp>
      <p:sp>
        <p:nvSpPr>
          <p:cNvPr id="199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EE206F96-0AC7-48F7-98C4-C46AE2F3F832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graphicFrame>
        <p:nvGraphicFramePr>
          <p:cNvPr id="200" name="Table 3"/>
          <p:cNvGraphicFramePr/>
          <p:nvPr/>
        </p:nvGraphicFramePr>
        <p:xfrm>
          <a:off x="1763640" y="4725000"/>
          <a:ext cx="4248000" cy="1598040"/>
        </p:xfrm>
        <a:graphic>
          <a:graphicData uri="http://schemas.openxmlformats.org/drawingml/2006/table">
            <a:tbl>
              <a:tblPr/>
              <a:tblGrid>
                <a:gridCol w="1727640"/>
                <a:gridCol w="870840"/>
                <a:gridCol w="870840"/>
                <a:gridCol w="778680"/>
              </a:tblGrid>
              <a:tr h="36000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ΣΥΓΚΡΙΣΗ ΕΡΕΥΝΩΝ </a:t>
                      </a:r>
                      <a:endParaRPr/>
                    </a:p>
                  </a:txBody>
                  <a:tcPr/>
                </a:tc>
              </a:tr>
              <a:tr h="24732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2015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2013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2006</a:t>
                      </a:r>
                      <a:endParaRPr/>
                    </a:p>
                  </a:txBody>
                  <a:tcPr/>
                </a:tc>
              </a:tr>
              <a:tr h="24732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Θα μειωθούν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50,4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65,9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7,1</a:t>
                      </a:r>
                      <a:endParaRPr/>
                    </a:p>
                  </a:txBody>
                  <a:tcPr/>
                </a:tc>
              </a:tr>
              <a:tr h="24732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Θα αυξηθούν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6,8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5,8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 </a:t>
                      </a: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71,1</a:t>
                      </a:r>
                      <a:endParaRPr/>
                    </a:p>
                  </a:txBody>
                  <a:tcPr/>
                </a:tc>
              </a:tr>
              <a:tr h="24732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Θα σταθεροποιηθούν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30,8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19,6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 </a:t>
                      </a: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13,2</a:t>
                      </a:r>
                      <a:endParaRPr/>
                    </a:p>
                  </a:txBody>
                  <a:tcPr/>
                </a:tc>
              </a:tr>
              <a:tr h="24876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ΔΓΔΑ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12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8,7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 </a:t>
                      </a: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8,6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descr="" id="201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97160" y="1625760"/>
            <a:ext cx="6388200" cy="3035160"/>
          </a:xfrm>
          <a:prstGeom prst="rect">
            <a:avLst/>
          </a:prstGeom>
        </p:spPr>
      </p:pic>
    </p:spTree>
  </p:cSld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Τι πιστεύετε ότι θα τόνωνε περισσότερο την αγορά των ακινήτων;</a:t>
            </a:r>
            <a:endParaRPr/>
          </a:p>
        </p:txBody>
      </p:sp>
      <p:sp>
        <p:nvSpPr>
          <p:cNvPr id="203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597AC0B5-6E69-468D-8951-E783B3CB5E18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pic>
        <p:nvPicPr>
          <p:cNvPr descr="" id="204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317520" y="482760"/>
            <a:ext cx="7632720" cy="6362640"/>
          </a:xfrm>
          <a:prstGeom prst="rect">
            <a:avLst/>
          </a:prstGeom>
        </p:spPr>
      </p:pic>
    </p:spTree>
  </p:cSld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Τι πιστεύετε ότι θα τόνωνε περισσότερο την αγορά των ακινήτων;</a:t>
            </a:r>
            <a:r>
              <a:rPr b="1" lang="el-GR" sz="1300">
                <a:solidFill>
                  <a:srgbClr val="c00000"/>
                </a:solidFill>
                <a:latin typeface="Microsoft Sans Serif"/>
              </a:rPr>
              <a:t>
</a:t>
            </a:r>
            <a:r>
              <a:rPr b="1" lang="el-GR" sz="1300">
                <a:solidFill>
                  <a:srgbClr val="595959"/>
                </a:solidFill>
                <a:latin typeface="Microsoft Sans Serif"/>
              </a:rPr>
              <a:t>ΣΥΓΚΡΙΤΙΚΟΣ ΠΙΝΑΚΑΣ 2013-2015</a:t>
            </a:r>
            <a:endParaRPr/>
          </a:p>
        </p:txBody>
      </p:sp>
      <p:sp>
        <p:nvSpPr>
          <p:cNvPr id="206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81BA8047-792B-4A52-909F-264AF240619C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graphicFrame>
        <p:nvGraphicFramePr>
          <p:cNvPr id="207" name="Table 3"/>
          <p:cNvGraphicFramePr/>
          <p:nvPr/>
        </p:nvGraphicFramePr>
        <p:xfrm>
          <a:off x="1043640" y="1989000"/>
          <a:ext cx="6251040" cy="2880000"/>
        </p:xfrm>
        <a:graphic>
          <a:graphicData uri="http://schemas.openxmlformats.org/drawingml/2006/table">
            <a:tbl>
              <a:tblPr/>
              <a:tblGrid>
                <a:gridCol w="4496400"/>
                <a:gridCol w="877320"/>
                <a:gridCol w="877320"/>
              </a:tblGrid>
              <a:tr h="42228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ΣΥΓΚΡΙΣΗ ΕΡΕΥΝΩΝ </a:t>
                      </a:r>
                      <a:endParaRPr/>
                    </a:p>
                  </a:txBody>
                  <a:tcPr/>
                </a:tc>
              </a:tr>
              <a:tr h="29052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2015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2013</a:t>
                      </a:r>
                      <a:endParaRPr/>
                    </a:p>
                  </a:txBody>
                  <a:tcPr/>
                </a:tc>
              </a:tr>
              <a:tr h="44028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Η περαιτέρω μείωση των σημερινών τιμών και της αξίας των ακινήτων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8,6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6,4</a:t>
                      </a:r>
                      <a:endParaRPr/>
                    </a:p>
                  </a:txBody>
                  <a:tcPr/>
                </a:tc>
              </a:tr>
              <a:tr h="43020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Η βελτίωση του θεσμικού πλαισίου κ ο εξορθολογισμός της φορολογίας που βαραίνει τους ιδιοκτήτες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64,7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65,5</a:t>
                      </a:r>
                      <a:endParaRPr/>
                    </a:p>
                  </a:txBody>
                  <a:tcPr/>
                </a:tc>
              </a:tr>
              <a:tr h="43200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Τίποτα από τα δύο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8,6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16</a:t>
                      </a:r>
                      <a:endParaRPr/>
                    </a:p>
                  </a:txBody>
                  <a:tcPr/>
                </a:tc>
              </a:tr>
              <a:tr h="43200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Και τα δύο εξίσου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13,1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12</a:t>
                      </a:r>
                      <a:endParaRPr/>
                    </a:p>
                  </a:txBody>
                  <a:tcPr/>
                </a:tc>
              </a:tr>
              <a:tr h="43272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ΔΓ/ΔΑ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4,9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0,1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Η άρση της απαγόρευσης των πλειστηριασμών είναι κάτι που σας ανησυχεί 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
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μήπως κάποια στιγμή χάσετε το σπίτι σας, ή δεν σας αφορά;</a:t>
            </a:r>
            <a:r>
              <a:rPr b="1" lang="el-GR" sz="1400">
                <a:solidFill>
                  <a:srgbClr val="c00000"/>
                </a:solidFill>
                <a:latin typeface="Microsoft Sans Serif"/>
              </a:rPr>
              <a:t>
</a:t>
            </a:r>
            <a:r>
              <a:rPr b="1" i="1" lang="el-GR" sz="1200">
                <a:solidFill>
                  <a:srgbClr val="595959"/>
                </a:solidFill>
                <a:latin typeface="Microsoft Sans Serif"/>
              </a:rPr>
              <a:t>- Βάση: Ιδιοκτήτες -</a:t>
            </a:r>
            <a:endParaRPr/>
          </a:p>
        </p:txBody>
      </p:sp>
      <p:sp>
        <p:nvSpPr>
          <p:cNvPr id="209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E38D21BE-E6FB-4FEB-A627-978B43D1A31C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graphicFrame>
        <p:nvGraphicFramePr>
          <p:cNvPr id="210" name="Table 3"/>
          <p:cNvGraphicFramePr/>
          <p:nvPr/>
        </p:nvGraphicFramePr>
        <p:xfrm>
          <a:off x="2915640" y="5157360"/>
          <a:ext cx="3456000" cy="1199160"/>
        </p:xfrm>
        <a:graphic>
          <a:graphicData uri="http://schemas.openxmlformats.org/drawingml/2006/table">
            <a:tbl>
              <a:tblPr/>
              <a:tblGrid>
                <a:gridCol w="1470960"/>
                <a:gridCol w="992520"/>
                <a:gridCol w="992520"/>
              </a:tblGrid>
              <a:tr h="29556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40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400">
                          <a:solidFill>
                            <a:srgbClr val="000000"/>
                          </a:solidFill>
                          <a:latin typeface="Calibri"/>
                        </a:rPr>
                        <a:t>ΣΥΓΚΡΙΣΗ ΕΡΕΥΝΩΝ</a:t>
                      </a:r>
                      <a:r>
                        <a:rPr b="1" lang="el-GR" sz="1400">
                          <a:solidFill>
                            <a:srgbClr val="000000"/>
                          </a:solidFill>
                          <a:latin typeface="Verdana"/>
                        </a:rPr>
                        <a:t> </a:t>
                      </a:r>
                      <a:endParaRPr/>
                    </a:p>
                  </a:txBody>
                  <a:tcPr/>
                </a:tc>
              </a:tr>
              <a:tr h="22860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400">
                          <a:solidFill>
                            <a:srgbClr val="000000"/>
                          </a:solidFill>
                          <a:latin typeface="Calibri"/>
                        </a:rPr>
                        <a:t>2015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400">
                          <a:solidFill>
                            <a:srgbClr val="000000"/>
                          </a:solidFill>
                          <a:latin typeface="Calibri"/>
                        </a:rPr>
                        <a:t>2013</a:t>
                      </a:r>
                      <a:endParaRPr/>
                    </a:p>
                  </a:txBody>
                  <a:tcPr/>
                </a:tc>
              </a:tr>
              <a:tr h="33732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400">
                          <a:solidFill>
                            <a:srgbClr val="000000"/>
                          </a:solidFill>
                          <a:latin typeface="Calibri"/>
                        </a:rPr>
                        <a:t>Με ανησυχεί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400">
                          <a:solidFill>
                            <a:srgbClr val="000000"/>
                          </a:solidFill>
                          <a:latin typeface="Calibri"/>
                        </a:rPr>
                        <a:t>25,1%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400">
                          <a:solidFill>
                            <a:srgbClr val="000000"/>
                          </a:solidFill>
                          <a:latin typeface="Calibri"/>
                        </a:rPr>
                        <a:t>37,6%</a:t>
                      </a:r>
                      <a:endParaRPr/>
                    </a:p>
                  </a:txBody>
                  <a:tcPr/>
                </a:tc>
              </a:tr>
              <a:tr h="337680">
                <a:tc>
                  <a:txBody>
                    <a:bodyPr anchor="ctr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400">
                          <a:solidFill>
                            <a:srgbClr val="000000"/>
                          </a:solidFill>
                          <a:latin typeface="Calibri"/>
                        </a:rPr>
                        <a:t>Δεν με αφορά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400">
                          <a:solidFill>
                            <a:srgbClr val="000000"/>
                          </a:solidFill>
                          <a:latin typeface="Calibri"/>
                        </a:rPr>
                        <a:t>72,7%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400">
                          <a:solidFill>
                            <a:srgbClr val="000000"/>
                          </a:solidFill>
                          <a:latin typeface="Calibri"/>
                        </a:rPr>
                        <a:t>62,4%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descr="" id="211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57480" y="1625760"/>
            <a:ext cx="6375240" cy="3035160"/>
          </a:xfrm>
          <a:prstGeom prst="rect">
            <a:avLst/>
          </a:prstGeom>
        </p:spPr>
      </p:pic>
    </p:spTree>
  </p:cSld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ustomShape 1"/>
          <p:cNvSpPr/>
          <p:nvPr/>
        </p:nvSpPr>
        <p:spPr>
          <a:xfrm>
            <a:off x="1043640" y="4437000"/>
            <a:ext cx="7344360" cy="1151640"/>
          </a:xfrm>
          <a:prstGeom prst="rect">
            <a:avLst/>
          </a:prstGeom>
        </p:spPr>
        <p:txBody>
          <a:bodyPr bIns="45000" lIns="90000" rIns="90000" tIns="45000" wrap="none"/>
          <a:p>
            <a:pPr algn="ctr">
              <a:lnSpc>
                <a:spcPct val="100000"/>
              </a:lnSpc>
            </a:pPr>
            <a:r>
              <a:rPr b="1" i="1" lang="el-GR">
                <a:solidFill>
                  <a:srgbClr val="cc0000"/>
                </a:solidFill>
                <a:latin typeface="Microsoft Sans Serif"/>
              </a:rPr>
              <a:t>ΑΞΙΟΠΟΙΗΣΗ ΔΗΜΟΣΙΑΣ ΑΚΙΝΗΤΗΣ ΠΕΡΙΟΥΣΙΑΣ </a:t>
            </a:r>
            <a:endParaRPr/>
          </a:p>
          <a:p>
            <a:pPr algn="ctr">
              <a:lnSpc>
                <a:spcPct val="100000"/>
              </a:lnSpc>
            </a:pPr>
            <a:r>
              <a:rPr b="1" i="1" lang="el-GR">
                <a:solidFill>
                  <a:srgbClr val="cc0000"/>
                </a:solidFill>
                <a:latin typeface="Microsoft Sans Serif"/>
              </a:rPr>
              <a:t>ΑΝΑΠΛΑΣΕΙΣ</a:t>
            </a:r>
            <a:endParaRPr/>
          </a:p>
        </p:txBody>
      </p:sp>
      <p:pic>
        <p:nvPicPr>
          <p:cNvPr descr="" id="213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79640" y="5805360"/>
            <a:ext cx="1617120" cy="943200"/>
          </a:xfrm>
          <a:prstGeom prst="rect">
            <a:avLst/>
          </a:prstGeom>
        </p:spPr>
      </p:pic>
    </p:spTree>
  </p:cSld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Το ελληνικό δημόσιο έχει στην κατοχή του πολλά ακίνητα. 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
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Πως πιστεύετε ότι πρέπει να αξιοποιηθούν αυτά;</a:t>
            </a:r>
            <a:endParaRPr/>
          </a:p>
        </p:txBody>
      </p:sp>
      <p:sp>
        <p:nvSpPr>
          <p:cNvPr id="215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D2518561-27F8-4405-9763-118B956B929A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pic>
        <p:nvPicPr>
          <p:cNvPr descr="" id="216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749160" y="482760"/>
            <a:ext cx="7632720" cy="6362640"/>
          </a:xfrm>
          <a:prstGeom prst="rect">
            <a:avLst/>
          </a:prstGeom>
        </p:spPr>
      </p:pic>
    </p:spTree>
  </p:cSld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Το ελληνικό δημόσιο έχει στην κατοχή του πολλά ακίνητα. 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
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Πως πιστεύετε ότι πρέπει να αξιοποιηθούν αυτά;</a:t>
            </a:r>
            <a:r>
              <a:rPr b="1" lang="el-GR" sz="1400">
                <a:solidFill>
                  <a:srgbClr val="c00000"/>
                </a:solidFill>
                <a:latin typeface="Microsoft Sans Serif"/>
              </a:rPr>
              <a:t>
</a:t>
            </a:r>
            <a:r>
              <a:rPr b="1" lang="el-GR" sz="1200">
                <a:solidFill>
                  <a:srgbClr val="595959"/>
                </a:solidFill>
                <a:latin typeface="Microsoft Sans Serif"/>
              </a:rPr>
              <a:t> ΣΥΓΚΡΙΣΗ 2013 -2006</a:t>
            </a:r>
            <a:endParaRPr/>
          </a:p>
        </p:txBody>
      </p:sp>
      <p:sp>
        <p:nvSpPr>
          <p:cNvPr id="218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4210275D-1FE3-47DB-8FF1-A71167D14F98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pic>
        <p:nvPicPr>
          <p:cNvPr descr="" id="219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609480" y="977760"/>
            <a:ext cx="7861320" cy="5867280"/>
          </a:xfrm>
          <a:prstGeom prst="rect">
            <a:avLst/>
          </a:prstGeom>
        </p:spPr>
      </p:pic>
    </p:spTree>
  </p:cSld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Τι κατά τη γνώμη σας εμποδίζει κυρίως την προσέλκυση επενδυτών στην Ελλάδα; </a:t>
            </a:r>
            <a:r>
              <a:rPr b="1" lang="el-GR" sz="1300">
                <a:solidFill>
                  <a:srgbClr val="c00000"/>
                </a:solidFill>
                <a:latin typeface="Microsoft Sans Serif"/>
              </a:rPr>
              <a:t>
</a:t>
            </a:r>
            <a:r>
              <a:rPr b="1" lang="el-GR" sz="1300">
                <a:solidFill>
                  <a:srgbClr val="808080"/>
                </a:solidFill>
                <a:latin typeface="Microsoft Sans Serif"/>
              </a:rPr>
              <a:t>/έως 3 επιλογές</a:t>
            </a:r>
            <a:endParaRPr/>
          </a:p>
        </p:txBody>
      </p:sp>
      <p:sp>
        <p:nvSpPr>
          <p:cNvPr id="221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1F52F1AA-86C0-4344-B8CC-434AA2B65787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pic>
        <p:nvPicPr>
          <p:cNvPr descr="" id="222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01520" y="685800"/>
            <a:ext cx="7632720" cy="6362640"/>
          </a:xfrm>
          <a:prstGeom prst="rect">
            <a:avLst/>
          </a:prstGeom>
        </p:spPr>
      </p:pic>
    </p:spTree>
  </p:cSld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Τι κατά τη γνώμη σας εμποδίζει κυρίως την προσέλκυση επενδυτών στην Ελλάδα; </a:t>
            </a:r>
            <a:r>
              <a:rPr b="1" lang="el-GR" sz="1300">
                <a:solidFill>
                  <a:srgbClr val="c00000"/>
                </a:solidFill>
                <a:latin typeface="Microsoft Sans Serif"/>
              </a:rPr>
              <a:t>
</a:t>
            </a:r>
            <a:r>
              <a:rPr b="1" lang="el-GR" sz="1300">
                <a:solidFill>
                  <a:srgbClr val="808080"/>
                </a:solidFill>
                <a:latin typeface="Microsoft Sans Serif"/>
              </a:rPr>
              <a:t>/1η επιλογή</a:t>
            </a:r>
            <a:endParaRPr/>
          </a:p>
        </p:txBody>
      </p:sp>
      <p:sp>
        <p:nvSpPr>
          <p:cNvPr id="224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C571F0A1-33E6-4985-8D56-5A12DCB4688E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pic>
        <p:nvPicPr>
          <p:cNvPr descr="" id="225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01520" y="685800"/>
            <a:ext cx="7632720" cy="6362640"/>
          </a:xfrm>
          <a:prstGeom prst="rect">
            <a:avLst/>
          </a:prstGeom>
        </p:spPr>
      </p:pic>
    </p:spTree>
  </p:cSld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Τι πιστεύετε ότι πρέπει να γίνει με την εκκλησιαστική περιουσία και την αξιοποίηση των ακινήτων της εκκλησίας; 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
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Να παραμείνουν και να αξιοποιηθούν από της εκκλησία για τις ανάγκες και το έργο της ή να δοθεί μέρος της εκκλησιαστικής περιουσίας στο δημόσιο και να αξιοποιηθεί για την ελάφρυνση του δημόσιου χρέους;</a:t>
            </a:r>
            <a:endParaRPr/>
          </a:p>
        </p:txBody>
      </p:sp>
      <p:sp>
        <p:nvSpPr>
          <p:cNvPr id="227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4AD62E96-CE4B-4D32-91ED-2F900F2F5FF7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graphicFrame>
        <p:nvGraphicFramePr>
          <p:cNvPr id="228" name="Table 3"/>
          <p:cNvGraphicFramePr/>
          <p:nvPr/>
        </p:nvGraphicFramePr>
        <p:xfrm>
          <a:off x="1403640" y="4365000"/>
          <a:ext cx="5904360" cy="2074680"/>
        </p:xfrm>
        <a:graphic>
          <a:graphicData uri="http://schemas.openxmlformats.org/drawingml/2006/table">
            <a:tbl>
              <a:tblPr/>
              <a:tblGrid>
                <a:gridCol w="3293640"/>
                <a:gridCol w="870120"/>
                <a:gridCol w="870120"/>
                <a:gridCol w="870480"/>
              </a:tblGrid>
              <a:tr h="260280">
                <a:tc>
                  <a:txBody>
                    <a:bodyPr anchor="b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ΑΝΑ ΗΛΙΚΙΑ</a:t>
                      </a:r>
                      <a:endParaRPr/>
                    </a:p>
                  </a:txBody>
                  <a:tcPr/>
                </a:tc>
              </a:tr>
              <a:tr h="353880"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έως 44 ετών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45-64 ετών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65 και άνω</a:t>
                      </a:r>
                      <a:endParaRPr/>
                    </a:p>
                  </a:txBody>
                  <a:tcPr/>
                </a:tc>
              </a:tr>
              <a:tr h="505800">
                <a:tc>
                  <a:txBody>
                    <a:bodyPr anchor="b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Να παραμείνουν και να αξιοποιηθούν από την εκκλησία για τις ανάγκες και το έργο της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17,6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28,9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37,6</a:t>
                      </a:r>
                      <a:endParaRPr/>
                    </a:p>
                  </a:txBody>
                  <a:tcPr/>
                </a:tc>
              </a:tr>
              <a:tr h="525960">
                <a:tc>
                  <a:txBody>
                    <a:bodyPr anchor="b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Να δοθεί μέρος της εκκλησιαστικής περιουσίας στο δημόσιο και να ααξιοποιηθεί για την ελάφρυνση του δημόσιου χρέους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74,3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63,3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52</a:t>
                      </a:r>
                      <a:endParaRPr/>
                    </a:p>
                  </a:txBody>
                  <a:tcPr/>
                </a:tc>
              </a:tr>
              <a:tr h="428760">
                <a:tc>
                  <a:txBody>
                    <a:bodyPr anchor="b" bIns="0" lIns="9360" rIns="9360" tIns="9360"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Δ Α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8,1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7,8</a:t>
                      </a:r>
                      <a:endParaRPr/>
                    </a:p>
                  </a:txBody>
                  <a:tcPr/>
                </a:tc>
                <a:tc>
                  <a:txBody>
                    <a:bodyPr anchor="ctr" bIns="0" lIns="9360" rIns="9360" tIns="9360"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Microsoft Sans Serif"/>
                        </a:rPr>
                        <a:t>10,3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descr="" id="229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57480" y="1625760"/>
            <a:ext cx="6413400" cy="2755800"/>
          </a:xfrm>
          <a:prstGeom prst="rect">
            <a:avLst/>
          </a:prstGeom>
        </p:spPr>
      </p:pic>
    </p:spTree>
  </p:cSld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Θα σας αναφέρω 5 έργα που σχεδιάζονται ή ήδη υλοποιούνται στην Αττική, πείτε μου πόσο σημαντικό θεωρείτε το καθένα από αυτά για την αναβάθμιση της εικόνας του λεκανοπεδίου Αττικής;</a:t>
            </a:r>
            <a:r>
              <a:rPr b="1" lang="el-GR" sz="1300">
                <a:solidFill>
                  <a:srgbClr val="c00000"/>
                </a:solidFill>
                <a:latin typeface="Microsoft Sans Serif"/>
              </a:rPr>
              <a:t>
</a:t>
            </a:r>
            <a:r>
              <a:rPr b="1" lang="el-GR" sz="1300">
                <a:solidFill>
                  <a:srgbClr val="595959"/>
                </a:solidFill>
                <a:latin typeface="Microsoft Sans Serif"/>
              </a:rPr>
              <a:t>-Η ανάπλαση του Ελληνικού-</a:t>
            </a:r>
            <a:endParaRPr/>
          </a:p>
        </p:txBody>
      </p:sp>
      <p:sp>
        <p:nvSpPr>
          <p:cNvPr id="231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2B7A6B1A-C127-4602-BF41-BDB026921B9E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pic>
        <p:nvPicPr>
          <p:cNvPr descr="" id="232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97160" y="2057400"/>
            <a:ext cx="6413400" cy="2768760"/>
          </a:xfrm>
          <a:prstGeom prst="rect">
            <a:avLst/>
          </a:prstGeom>
        </p:spPr>
      </p:pic>
    </p:spTree>
  </p:cSld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Θα σας αναφέρω 5 έργα που σχεδιάζονται ή ήδη υλοποιούνται στην Αττική, πείτε μου πόσο σημαντικό θεωρείτε το καθένα από αυτά για την αναβάθμιση της εικόνας του λεκανοπεδίου Αττικής;</a:t>
            </a:r>
            <a:r>
              <a:rPr b="1" lang="el-GR" sz="1300">
                <a:solidFill>
                  <a:srgbClr val="c00000"/>
                </a:solidFill>
                <a:latin typeface="Microsoft Sans Serif"/>
              </a:rPr>
              <a:t>
</a:t>
            </a:r>
            <a:r>
              <a:rPr b="1" lang="el-GR" sz="1300">
                <a:solidFill>
                  <a:srgbClr val="595959"/>
                </a:solidFill>
                <a:latin typeface="Microsoft Sans Serif"/>
              </a:rPr>
              <a:t>-Η ανάπλαση του παράκτιου μετώπου-</a:t>
            </a:r>
            <a:endParaRPr/>
          </a:p>
        </p:txBody>
      </p:sp>
      <p:sp>
        <p:nvSpPr>
          <p:cNvPr id="234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06871DBB-0B8E-4289-BB7C-C5AFC1A52B51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pic>
        <p:nvPicPr>
          <p:cNvPr descr="" id="235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97160" y="2057400"/>
            <a:ext cx="6413400" cy="3086280"/>
          </a:xfrm>
          <a:prstGeom prst="rect">
            <a:avLst/>
          </a:prstGeom>
        </p:spPr>
      </p:pic>
    </p:spTree>
  </p:cSld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Θα σας αναφέρω 5 έργα που σχεδιάζονται ή ήδη υλοποιούνται στην Αττική, πείτε μου πόσο σημαντικό θεωρείτε το καθένα από αυτά για την αναβάθμιση της εικόνας του λεκανοπεδίου Αττικής;</a:t>
            </a:r>
            <a:r>
              <a:rPr b="1" lang="el-GR" sz="1300">
                <a:solidFill>
                  <a:srgbClr val="c00000"/>
                </a:solidFill>
                <a:latin typeface="Microsoft Sans Serif"/>
              </a:rPr>
              <a:t>
</a:t>
            </a:r>
            <a:r>
              <a:rPr b="1" lang="el-GR" sz="1300">
                <a:solidFill>
                  <a:srgbClr val="595959"/>
                </a:solidFill>
                <a:latin typeface="Microsoft Sans Serif"/>
              </a:rPr>
              <a:t>-Η αξιοποίηση των Ολυμπιακών Ακινήτων-</a:t>
            </a:r>
            <a:endParaRPr/>
          </a:p>
        </p:txBody>
      </p:sp>
      <p:sp>
        <p:nvSpPr>
          <p:cNvPr id="237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892B680B-B9E8-452C-8D76-7213E0B3EF22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pic>
        <p:nvPicPr>
          <p:cNvPr descr="" id="238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97160" y="2057400"/>
            <a:ext cx="6413400" cy="3086280"/>
          </a:xfrm>
          <a:prstGeom prst="rect">
            <a:avLst/>
          </a:prstGeom>
        </p:spPr>
      </p:pic>
    </p:spTree>
  </p:cSld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Θα σας αναφέρω 5 έργα που σχεδιάζονται ή ήδη υλοποιούνται στην Αττική, πείτε μου πόσο σημαντικό θεωρείτε το καθένα από αυτά για την αναβάθμιση της εικόνας του λεκανοπεδίου Αττικής;</a:t>
            </a:r>
            <a:r>
              <a:rPr b="1" lang="el-GR" sz="1300">
                <a:solidFill>
                  <a:srgbClr val="c00000"/>
                </a:solidFill>
                <a:latin typeface="Microsoft Sans Serif"/>
              </a:rPr>
              <a:t>
</a:t>
            </a:r>
            <a:r>
              <a:rPr b="1" lang="el-GR" sz="1300">
                <a:solidFill>
                  <a:srgbClr val="595959"/>
                </a:solidFill>
                <a:latin typeface="Microsoft Sans Serif"/>
              </a:rPr>
              <a:t>-Η ανάπλαση του κέντρου της Αθήνας-</a:t>
            </a:r>
            <a:endParaRPr/>
          </a:p>
        </p:txBody>
      </p:sp>
      <p:sp>
        <p:nvSpPr>
          <p:cNvPr id="240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1E726FE7-2705-46F0-9F21-16D67F5114B2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pic>
        <p:nvPicPr>
          <p:cNvPr descr="" id="241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97160" y="2057400"/>
            <a:ext cx="6413400" cy="2755800"/>
          </a:xfrm>
          <a:prstGeom prst="rect">
            <a:avLst/>
          </a:prstGeom>
        </p:spPr>
      </p:pic>
    </p:spTree>
  </p:cSld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Θα σας αναφέρω 5 έργα που σχεδιάζονται ή ήδη υλοποιούνται στην Αττική, πείτε μου πόσο σημαντικό θεωρείτε το καθένα από αυτά για την αναβάθμιση της εικόνας του λεκανοπεδίου Αττικής;</a:t>
            </a:r>
            <a:r>
              <a:rPr b="1" lang="el-GR" sz="1300">
                <a:solidFill>
                  <a:srgbClr val="c00000"/>
                </a:solidFill>
                <a:latin typeface="Microsoft Sans Serif"/>
              </a:rPr>
              <a:t>
</a:t>
            </a:r>
            <a:r>
              <a:rPr b="1" lang="el-GR" sz="1300">
                <a:solidFill>
                  <a:srgbClr val="595959"/>
                </a:solidFill>
                <a:latin typeface="Microsoft Sans Serif"/>
              </a:rPr>
              <a:t>-Η ανάπλαση στο Φαληρικό Δέλτα-</a:t>
            </a:r>
            <a:endParaRPr/>
          </a:p>
        </p:txBody>
      </p:sp>
      <p:sp>
        <p:nvSpPr>
          <p:cNvPr id="243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6A50C636-BF49-41ED-A424-ADBCA2195EC0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pic>
        <p:nvPicPr>
          <p:cNvPr descr="" id="244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97160" y="2057400"/>
            <a:ext cx="6350040" cy="2666880"/>
          </a:xfrm>
          <a:prstGeom prst="rect">
            <a:avLst/>
          </a:prstGeom>
        </p:spPr>
      </p:pic>
    </p:spTree>
  </p:cSld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Θα σας αναφέρω 5 έργα που σχεδιάζονται ή ήδη υλοποιούνται στην Αττική, πείτε μου πόσο σημαντικό θεωρείτε το καθένα από αυτά για την αναβάθμιση της εικόνας του λεκανοπεδίου Αττικής;</a:t>
            </a:r>
            <a:r>
              <a:rPr b="1" lang="el-GR" sz="1300">
                <a:solidFill>
                  <a:srgbClr val="000000"/>
                </a:solidFill>
                <a:latin typeface="Microsoft Sans Serif"/>
              </a:rPr>
              <a:t>
</a:t>
            </a:r>
            <a:r>
              <a:rPr b="1" lang="el-GR" sz="1300">
                <a:solidFill>
                  <a:srgbClr val="808080"/>
                </a:solidFill>
                <a:latin typeface="Microsoft Sans Serif"/>
              </a:rPr>
              <a:t>-ΣΥΓΚΡΙΤΙΚΟ ΓΡΑΦΗΜΑ (πολύ &amp; αρκετά σημαντικό)-</a:t>
            </a:r>
            <a:endParaRPr/>
          </a:p>
        </p:txBody>
      </p:sp>
      <p:sp>
        <p:nvSpPr>
          <p:cNvPr id="246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C368DF31-8E45-41D8-9163-89AA1721A46F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pic>
        <p:nvPicPr>
          <p:cNvPr descr="" id="247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241200" y="825480"/>
            <a:ext cx="7709040" cy="6146640"/>
          </a:xfrm>
          <a:prstGeom prst="rect">
            <a:avLst/>
          </a:prstGeom>
        </p:spPr>
      </p:pic>
    </p:spTree>
  </p:cSld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extShape 1"/>
          <p:cNvSpPr txBox="1"/>
          <p:nvPr/>
        </p:nvSpPr>
        <p:spPr>
          <a:xfrm>
            <a:off x="0" y="0"/>
            <a:ext cx="9143640" cy="980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l-GR" sz="1300">
                <a:solidFill>
                  <a:srgbClr val="000000"/>
                </a:solidFill>
                <a:latin typeface="Microsoft Sans Serif"/>
              </a:rPr>
              <a:t>Και ποιο από τα παραπάνω θεωρείτε πιο σημαντικό για την αναβάθμιση της εικόνας του λεκανοπεδίου Αττικής;</a:t>
            </a:r>
            <a:endParaRPr/>
          </a:p>
        </p:txBody>
      </p:sp>
      <p:sp>
        <p:nvSpPr>
          <p:cNvPr id="249" name="TextShape 2"/>
          <p:cNvSpPr txBox="1"/>
          <p:nvPr/>
        </p:nvSpPr>
        <p:spPr>
          <a:xfrm>
            <a:off x="6553080" y="65203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00000"/>
              </a:lnSpc>
            </a:pPr>
            <a:fld id="{FC047389-44B8-4F4D-A0FC-DAA1827711CB}" type="slidenum">
              <a:rPr lang="el-GR">
                <a:solidFill>
                  <a:srgbClr val="000000"/>
                </a:solidFill>
                <a:latin typeface="Calibri"/>
              </a:rPr>
              <a:t>&lt;αριθμός&gt;</a:t>
            </a:fld>
            <a:endParaRPr/>
          </a:p>
        </p:txBody>
      </p:sp>
      <p:pic>
        <p:nvPicPr>
          <p:cNvPr descr="" id="250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241200" y="977760"/>
            <a:ext cx="7289640" cy="6070680"/>
          </a:xfrm>
          <a:prstGeom prst="rect">
            <a:avLst/>
          </a:prstGeom>
        </p:spPr>
      </p:pic>
    </p:spTree>
  </p:cSld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251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07640" y="5869800"/>
            <a:ext cx="1617120" cy="943200"/>
          </a:xfrm>
          <a:prstGeom prst="rect">
            <a:avLst/>
          </a:prstGeom>
        </p:spPr>
      </p:pic>
      <p:sp>
        <p:nvSpPr>
          <p:cNvPr id="252" name="TextShape 1"/>
          <p:cNvSpPr txBox="1"/>
          <p:nvPr/>
        </p:nvSpPr>
        <p:spPr>
          <a:xfrm>
            <a:off x="1403640" y="4581000"/>
            <a:ext cx="6400440" cy="175212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lang="el-GR" sz="2800">
                <a:solidFill>
                  <a:srgbClr val="595959"/>
                </a:solidFill>
                <a:latin typeface="Microsoft Sans Serif"/>
              </a:rPr>
              <a:t>Ευχαριστούμε για την προσοχή σας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