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0" r:id="rId3"/>
    <p:sldId id="271" r:id="rId4"/>
    <p:sldId id="259" r:id="rId5"/>
    <p:sldId id="274" r:id="rId6"/>
    <p:sldId id="264" r:id="rId7"/>
    <p:sldId id="275" r:id="rId8"/>
    <p:sldId id="258" r:id="rId9"/>
    <p:sldId id="276" r:id="rId10"/>
    <p:sldId id="266" r:id="rId11"/>
    <p:sldId id="278" r:id="rId12"/>
    <p:sldId id="268" r:id="rId13"/>
    <p:sldId id="256" r:id="rId14"/>
    <p:sldId id="269" r:id="rId15"/>
  </p:sldIdLst>
  <p:sldSz cx="9144000" cy="6858000" type="screen4x3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CC"/>
    <a:srgbClr val="009999"/>
    <a:srgbClr val="00CC99"/>
    <a:srgbClr val="00FFCC"/>
    <a:srgbClr val="A8005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anas\EnimYpostiriksi%20Daneiolipton\&#931;&#933;&#925;&#932;&#927;&#925;&#921;&#931;&#932;&#917;&#931;\&#931;&#932;&#913;&#932;&#921;&#931;&#932;&#921;&#922;&#913;%20OCW-%20&#928;&#929;&#937;&#932;&#919;%20&#922;&#913;&#932;&#927;&#921;&#922;&#921;&#913;\&#928;&#929;&#937;&#932;&#919;%20&#922;&#913;&#932;&#927;&#921;&#922;&#921;&#913;\&#913;&#929;&#935;&#917;&#921;&#913;%20&#915;&#915;&#928;&#931;\WORKSHEET_&#931;&#965;&#957;&#959;&#960;&#964;&#953;&#954;&#940;%20&#931;&#964;&#945;&#964;&#953;&#963;&#964;&#953;&#954;&#940;%20&#928;&#955;&#945;&#964;&#966;&#959;&#961;&#956;&#945;&#9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dirty="0"/>
              <a:t>Συνολικός αριθμός πολιτών που έχουν εισέλθει στην ΗΠΠΚΚ </a:t>
            </a:r>
            <a:endParaRPr lang="el-GR" dirty="0" smtClean="0"/>
          </a:p>
          <a:p>
            <a:pPr>
              <a:defRPr/>
            </a:pPr>
            <a:r>
              <a:rPr lang="el-GR" sz="1600" dirty="0" smtClean="0"/>
              <a:t>[</a:t>
            </a:r>
            <a:r>
              <a:rPr lang="el-GR" sz="1600" dirty="0"/>
              <a:t>μοναδικά ΑΦΜ]</a:t>
            </a:r>
          </a:p>
        </c:rich>
      </c:tx>
      <c:layout>
        <c:manualLayout>
          <c:xMode val="edge"/>
          <c:yMode val="edge"/>
          <c:x val="0.17812500000000001"/>
          <c:y val="4.226038031601916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ΕΒΔΟΜΑΔΙΑΙΑ'!$A$3</c:f>
              <c:strCache>
                <c:ptCount val="1"/>
                <c:pt idx="0">
                  <c:v>Συνολικός αριθμός πολιτών που έχουν εισέλθει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4F81BD">
                    <a:lumMod val="50000"/>
                  </a:srgbClr>
                </a:gs>
                <a:gs pos="30000">
                  <a:srgbClr val="4F81BD">
                    <a:lumMod val="75000"/>
                  </a:srgbClr>
                </a:gs>
                <a:gs pos="64999">
                  <a:schemeClr val="accent1">
                    <a:lumMod val="60000"/>
                    <a:lumOff val="40000"/>
                  </a:schemeClr>
                </a:gs>
                <a:gs pos="89999">
                  <a:srgbClr val="C0504D">
                    <a:lumMod val="75000"/>
                  </a:srgbClr>
                </a:gs>
                <a:gs pos="100000">
                  <a:srgbClr val="C0504D">
                    <a:lumMod val="5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23"/>
              <c:layout>
                <c:manualLayout>
                  <c:x val="1.3888888888888889E-3"/>
                  <c:y val="-1.491542834683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9.7222222222222224E-3"/>
                  <c:y val="-3.231676141813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ΕΒΔΟΜΑΔΙΑΙΑ'!$B$3:$Z$3</c:f>
              <c:numCache>
                <c:formatCode>#,##0</c:formatCode>
                <c:ptCount val="25"/>
                <c:pt idx="0">
                  <c:v>14239</c:v>
                </c:pt>
                <c:pt idx="1">
                  <c:v>16220</c:v>
                </c:pt>
                <c:pt idx="2">
                  <c:v>17822</c:v>
                </c:pt>
                <c:pt idx="3">
                  <c:v>19253</c:v>
                </c:pt>
                <c:pt idx="4">
                  <c:v>19798</c:v>
                </c:pt>
                <c:pt idx="5">
                  <c:v>21339</c:v>
                </c:pt>
                <c:pt idx="6">
                  <c:v>23530</c:v>
                </c:pt>
                <c:pt idx="7">
                  <c:v>26182</c:v>
                </c:pt>
                <c:pt idx="8">
                  <c:v>28619</c:v>
                </c:pt>
                <c:pt idx="9">
                  <c:v>31532</c:v>
                </c:pt>
                <c:pt idx="10">
                  <c:v>34196</c:v>
                </c:pt>
                <c:pt idx="11">
                  <c:v>36525</c:v>
                </c:pt>
                <c:pt idx="12">
                  <c:v>38895</c:v>
                </c:pt>
                <c:pt idx="13">
                  <c:v>41255</c:v>
                </c:pt>
                <c:pt idx="14">
                  <c:v>43274</c:v>
                </c:pt>
                <c:pt idx="15">
                  <c:v>44683</c:v>
                </c:pt>
                <c:pt idx="16">
                  <c:v>46704</c:v>
                </c:pt>
                <c:pt idx="17">
                  <c:v>48040</c:v>
                </c:pt>
                <c:pt idx="18">
                  <c:v>49929</c:v>
                </c:pt>
                <c:pt idx="19">
                  <c:v>51591</c:v>
                </c:pt>
                <c:pt idx="20">
                  <c:v>53530</c:v>
                </c:pt>
                <c:pt idx="21">
                  <c:v>55545</c:v>
                </c:pt>
                <c:pt idx="22">
                  <c:v>57166</c:v>
                </c:pt>
                <c:pt idx="23">
                  <c:v>57956</c:v>
                </c:pt>
                <c:pt idx="24">
                  <c:v>58711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329748896"/>
        <c:axId val="329744000"/>
        <c:axId val="0"/>
      </c:bar3DChart>
      <c:catAx>
        <c:axId val="329748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ΕΒΔΟΜΑΔΑ ΛΕΙΤΟΥΡΓΙΑΣ ΠΛΑΤΦΟΡΜΑΣ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29744000"/>
        <c:crosses val="autoZero"/>
        <c:auto val="1"/>
        <c:lblAlgn val="ctr"/>
        <c:lblOffset val="100"/>
        <c:noMultiLvlLbl val="0"/>
      </c:catAx>
      <c:valAx>
        <c:axId val="3297440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32974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977484909612145"/>
          <c:y val="1.7342808606402922E-2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title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ΕΒΔΟΜΑΔΙΑΙΑ'!$A$9</c:f>
              <c:strCache>
                <c:ptCount val="1"/>
                <c:pt idx="0">
                  <c:v>Συνολικός αριθμός αιτήσεων για τις οποίες έχει υποβληθεί πρόταση ρύθμισης από τα Χρηματοπιστωτικά Ιδρύματα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ΕΒΔΟΜΑΔΙΑΙΑ'!$B$9:$Z$9</c:f>
              <c:numCache>
                <c:formatCode>#,##0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12</c:v>
                </c:pt>
                <c:pt idx="10">
                  <c:v>15</c:v>
                </c:pt>
                <c:pt idx="11">
                  <c:v>19</c:v>
                </c:pt>
                <c:pt idx="12">
                  <c:v>24</c:v>
                </c:pt>
                <c:pt idx="13">
                  <c:v>31</c:v>
                </c:pt>
                <c:pt idx="14">
                  <c:v>52</c:v>
                </c:pt>
                <c:pt idx="15">
                  <c:v>61</c:v>
                </c:pt>
                <c:pt idx="16">
                  <c:v>87</c:v>
                </c:pt>
                <c:pt idx="17">
                  <c:v>103</c:v>
                </c:pt>
                <c:pt idx="18">
                  <c:v>128</c:v>
                </c:pt>
                <c:pt idx="19">
                  <c:v>177</c:v>
                </c:pt>
                <c:pt idx="20">
                  <c:v>224</c:v>
                </c:pt>
                <c:pt idx="21">
                  <c:v>274</c:v>
                </c:pt>
                <c:pt idx="22">
                  <c:v>315</c:v>
                </c:pt>
                <c:pt idx="23">
                  <c:v>367</c:v>
                </c:pt>
                <c:pt idx="24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99462032"/>
        <c:axId val="499458224"/>
        <c:axId val="0"/>
      </c:bar3DChart>
      <c:catAx>
        <c:axId val="4994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99458224"/>
        <c:crosses val="autoZero"/>
        <c:auto val="1"/>
        <c:lblAlgn val="ctr"/>
        <c:lblOffset val="100"/>
        <c:noMultiLvlLbl val="0"/>
      </c:catAx>
      <c:valAx>
        <c:axId val="4994582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9946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977484909612145"/>
          <c:y val="1.7342808606402922E-2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title>
    <c:autoTitleDeleted val="0"/>
    <c:view3D>
      <c:rotX val="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'ΣΥΓΚΕΝΤΡΩΤΙΚΟΣ ΠΙΝΑΚΑΣ'!$A$24</c:f>
              <c:strCache>
                <c:ptCount val="1"/>
                <c:pt idx="0">
                  <c:v>Συνολικός αριθμός αιτήσεων για τις οποίες έχει υποβληθεί πρόταση ρύθμισης από τα Χρηματοπιστωτικά Ιδρύματα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ΠΙΝΑΚΑΣ'!$B$24:$G$24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52</c:v>
                </c:pt>
                <c:pt idx="4">
                  <c:v>177</c:v>
                </c:pt>
                <c:pt idx="5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60704928"/>
        <c:axId val="460693504"/>
        <c:axId val="0"/>
      </c:bar3DChart>
      <c:catAx>
        <c:axId val="4607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60693504"/>
        <c:crosses val="autoZero"/>
        <c:auto val="1"/>
        <c:lblAlgn val="ctr"/>
        <c:lblOffset val="100"/>
        <c:noMultiLvlLbl val="0"/>
      </c:catAx>
      <c:valAx>
        <c:axId val="46069350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7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682957449172313"/>
          <c:y val="0.12027303836047308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title>
    <c:autoTitleDeleted val="0"/>
    <c:view3D>
      <c:rotX val="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ΕΒΔΟΜΑΔΙΑΙΑ'!$A$9</c:f>
              <c:strCache>
                <c:ptCount val="1"/>
                <c:pt idx="0">
                  <c:v>Συνολικός αριθμός αιτήσεων για τις οποίες έχει υποβληθεί πρόταση ρύθμισης από τα Χρηματοπιστωτικά Ιδρύματα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ΕΒΔΟΜΑΔΙΑΙΑ'!$V$9:$Z$9</c:f>
              <c:numCache>
                <c:formatCode>#,##0</c:formatCode>
                <c:ptCount val="5"/>
                <c:pt idx="0">
                  <c:v>224</c:v>
                </c:pt>
                <c:pt idx="1">
                  <c:v>274</c:v>
                </c:pt>
                <c:pt idx="2">
                  <c:v>315</c:v>
                </c:pt>
                <c:pt idx="3">
                  <c:v>367</c:v>
                </c:pt>
                <c:pt idx="4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60705472"/>
        <c:axId val="460702752"/>
        <c:axId val="0"/>
      </c:bar3DChart>
      <c:catAx>
        <c:axId val="4607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60702752"/>
        <c:crosses val="autoZero"/>
        <c:auto val="1"/>
        <c:lblAlgn val="ctr"/>
        <c:lblOffset val="100"/>
        <c:noMultiLvlLbl val="0"/>
      </c:catAx>
      <c:valAx>
        <c:axId val="46070275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70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11130006025570888"/>
          <c:y val="1.87227865403312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'ΑΝΑΛΥΤΙΚΑ ΕΒΔΟΜΑΔΙΑΙΑ'!$A$10</c:f>
              <c:strCache>
                <c:ptCount val="1"/>
                <c:pt idx="0">
                  <c:v>Συνολικός αριθμός αιτήσεων για τις οποίες ο αιτών έχει αποδεχθεί τη συνολική πρόταση ρύθμισης των Χρηματοπιστωτικών Ιδρυμάτων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ΕΒΔΟΜΑΔΙΑΙΑ'!$B$10:$Z$10</c:f>
              <c:numCache>
                <c:formatCode>#,##0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6</c:v>
                </c:pt>
                <c:pt idx="13">
                  <c:v>9</c:v>
                </c:pt>
                <c:pt idx="14">
                  <c:v>11</c:v>
                </c:pt>
                <c:pt idx="15">
                  <c:v>14</c:v>
                </c:pt>
                <c:pt idx="16">
                  <c:v>17</c:v>
                </c:pt>
                <c:pt idx="17">
                  <c:v>20</c:v>
                </c:pt>
                <c:pt idx="18">
                  <c:v>26</c:v>
                </c:pt>
                <c:pt idx="19">
                  <c:v>36</c:v>
                </c:pt>
                <c:pt idx="20">
                  <c:v>50</c:v>
                </c:pt>
                <c:pt idx="21">
                  <c:v>64</c:v>
                </c:pt>
                <c:pt idx="22">
                  <c:v>84</c:v>
                </c:pt>
                <c:pt idx="23">
                  <c:v>112</c:v>
                </c:pt>
                <c:pt idx="24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99466384"/>
        <c:axId val="499473456"/>
        <c:axId val="0"/>
      </c:bar3DChart>
      <c:catAx>
        <c:axId val="49946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99473456"/>
        <c:crosses val="autoZero"/>
        <c:auto val="1"/>
        <c:lblAlgn val="ctr"/>
        <c:lblOffset val="100"/>
        <c:noMultiLvlLbl val="0"/>
      </c:catAx>
      <c:valAx>
        <c:axId val="49947345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9946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11130006025570888"/>
          <c:y val="1.8722786540331271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'ΣΥΓΚΕΝΤΡΩΤΙΚΟΣ ΠΙΝΑΚΑΣ'!$A$25</c:f>
              <c:strCache>
                <c:ptCount val="1"/>
                <c:pt idx="0">
                  <c:v>Συνολικός αριθμός αιτήσεων για τις οποίες ο αιτών έχει αποδεχθεί τη συνολική πρόταση ρύθμισης των Χρηματοπιστωτικών Ιδρυμάτων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ΠΙΝΑΚΑΣ'!$B$25:$G$25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36</c:v>
                </c:pt>
                <c:pt idx="5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60701120"/>
        <c:axId val="460698944"/>
        <c:axId val="0"/>
      </c:bar3DChart>
      <c:catAx>
        <c:axId val="4607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60698944"/>
        <c:crosses val="autoZero"/>
        <c:auto val="1"/>
        <c:lblAlgn val="ctr"/>
        <c:lblOffset val="100"/>
        <c:noMultiLvlLbl val="0"/>
      </c:catAx>
      <c:valAx>
        <c:axId val="4606989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6070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11685564304461943"/>
          <c:y val="8.008624018935015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'ΑΝΑΛΥΤΙΚΑ ΕΒΔΟΜΑΔΙΑΙΑ'!$A$10</c:f>
              <c:strCache>
                <c:ptCount val="1"/>
                <c:pt idx="0">
                  <c:v>Συνολικός αριθμός αιτήσεων για τις οποίες ο αιτών έχει αποδεχθεί τη συνολική πρόταση ρύθμισης των Χρηματοπιστωτικών Ιδρυμάτων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ΕΒΔΟΜΑΔΙΑΙΑ'!$V$10:$Z$10</c:f>
              <c:numCache>
                <c:formatCode>#,##0</c:formatCode>
                <c:ptCount val="5"/>
                <c:pt idx="0">
                  <c:v>50</c:v>
                </c:pt>
                <c:pt idx="1">
                  <c:v>64</c:v>
                </c:pt>
                <c:pt idx="2">
                  <c:v>84</c:v>
                </c:pt>
                <c:pt idx="3">
                  <c:v>112</c:v>
                </c:pt>
                <c:pt idx="4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60697856"/>
        <c:axId val="460694048"/>
        <c:axId val="0"/>
      </c:bar3DChart>
      <c:catAx>
        <c:axId val="4606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60694048"/>
        <c:crosses val="autoZero"/>
        <c:auto val="1"/>
        <c:lblAlgn val="ctr"/>
        <c:lblOffset val="100"/>
        <c:noMultiLvlLbl val="0"/>
      </c:catAx>
      <c:valAx>
        <c:axId val="4606940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6069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ΕΒΔΟΜΑΔΙΑΙΑ'!$A$12</c:f>
              <c:strCache>
                <c:ptCount val="1"/>
                <c:pt idx="0">
                  <c:v>Συνολικός αριθμός αιτήσεων στις οποίες έχει  ήδη εγκριθεί η Κρατική επιδότηση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ΕΒΔΟΜΑΔΙΑΙΑ'!$B$12:$Z$12</c:f>
              <c:numCache>
                <c:formatCode>#,##0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4</c:v>
                </c:pt>
                <c:pt idx="15">
                  <c:v>6</c:v>
                </c:pt>
                <c:pt idx="16">
                  <c:v>7</c:v>
                </c:pt>
                <c:pt idx="17">
                  <c:v>10</c:v>
                </c:pt>
                <c:pt idx="18">
                  <c:v>13</c:v>
                </c:pt>
                <c:pt idx="19">
                  <c:v>17</c:v>
                </c:pt>
                <c:pt idx="20">
                  <c:v>21</c:v>
                </c:pt>
                <c:pt idx="21">
                  <c:v>31</c:v>
                </c:pt>
                <c:pt idx="22">
                  <c:v>41</c:v>
                </c:pt>
                <c:pt idx="23">
                  <c:v>56</c:v>
                </c:pt>
                <c:pt idx="24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9460400"/>
        <c:axId val="499470736"/>
        <c:axId val="0"/>
      </c:bar3DChart>
      <c:catAx>
        <c:axId val="4994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99470736"/>
        <c:crosses val="autoZero"/>
        <c:auto val="1"/>
        <c:lblAlgn val="ctr"/>
        <c:lblOffset val="100"/>
        <c:noMultiLvlLbl val="0"/>
      </c:catAx>
      <c:valAx>
        <c:axId val="49947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9946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'ΣΥΓΚΕΝΤΡΩΤΙΚΟΣ ΠΙΝΑΚΑΣ'!$A$27</c:f>
              <c:strCache>
                <c:ptCount val="1"/>
                <c:pt idx="0">
                  <c:v>Συνολικός αριθμός αιτήσεων στις οποίες έχει  ήδη εγκριθεί η Κρατική επιδότηση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013745837314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808624549300475E-3"/>
                  <c:y val="-7.013745837314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904312274650237E-3"/>
                  <c:y val="-9.2055414114749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13702760764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904312274650237E-3"/>
                  <c:y val="-4.821950263153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260309377985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ΠΙΝΑΚΑΣ'!$B$27:$G$27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17</c:v>
                </c:pt>
                <c:pt idx="5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0692416"/>
        <c:axId val="460699488"/>
        <c:axId val="0"/>
      </c:bar3DChart>
      <c:catAx>
        <c:axId val="460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460699488"/>
        <c:crosses val="autoZero"/>
        <c:auto val="1"/>
        <c:lblAlgn val="ctr"/>
        <c:lblOffset val="100"/>
        <c:noMultiLvlLbl val="0"/>
      </c:catAx>
      <c:valAx>
        <c:axId val="460699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60692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ΕΒΔΟΜΑΔΙΑΙΑ'!$A$12</c:f>
              <c:strCache>
                <c:ptCount val="1"/>
                <c:pt idx="0">
                  <c:v>Συνολικός αριθμός αιτήσεων στις οποίες έχει  ήδη εγκριθεί η Κρατική επιδότηση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698668492817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808624549300475E-3"/>
                  <c:y val="-5.260309377985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904312274650237E-3"/>
                  <c:y val="-5.260309377985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904312274650237E-3"/>
                  <c:y val="-3.506872918657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904312274650237E-3"/>
                  <c:y val="-2.630154688992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ΕΒΔΟΜΑΔΙΑΙΑ'!$V$12:$Z$12</c:f>
              <c:numCache>
                <c:formatCode>#,##0</c:formatCode>
                <c:ptCount val="5"/>
                <c:pt idx="0">
                  <c:v>21</c:v>
                </c:pt>
                <c:pt idx="1">
                  <c:v>31</c:v>
                </c:pt>
                <c:pt idx="2">
                  <c:v>41</c:v>
                </c:pt>
                <c:pt idx="3">
                  <c:v>56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0700576"/>
        <c:axId val="460703296"/>
        <c:axId val="0"/>
      </c:bar3DChart>
      <c:catAx>
        <c:axId val="4607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460703296"/>
        <c:crosses val="autoZero"/>
        <c:auto val="1"/>
        <c:lblAlgn val="ctr"/>
        <c:lblOffset val="100"/>
        <c:noMultiLvlLbl val="0"/>
      </c:catAx>
      <c:valAx>
        <c:axId val="4607032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6070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l-GR" sz="1000" dirty="0"/>
              <a:t>Συνολικός αριθμός πολιτών που έχουν εισέλθει στην ΗΠΠΚΚ </a:t>
            </a:r>
            <a:endParaRPr lang="en-US" sz="1000" dirty="0" smtClean="0"/>
          </a:p>
          <a:p>
            <a:pPr>
              <a:defRPr sz="1000"/>
            </a:pPr>
            <a:r>
              <a:rPr lang="el-GR" sz="1000" dirty="0" smtClean="0"/>
              <a:t>[</a:t>
            </a:r>
            <a:r>
              <a:rPr lang="el-GR" sz="1000" dirty="0"/>
              <a:t>μοναδικά ΑΦΜ]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25391485427243E-2"/>
          <c:y val="0.18172932915364984"/>
          <c:w val="0.92471382885831777"/>
          <c:h val="0.63739562705975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'ΣΥΓΚΕΝΤΡΩΤΙΚΟΣ ΠΙΝΑΚΑΣ'!$A$18</c:f>
              <c:strCache>
                <c:ptCount val="1"/>
                <c:pt idx="0">
                  <c:v>Συνολικός αριθμός πολιτών που έχουν εισέλθει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ΠΙΝΑΚΑΣ'!$B$18:$G$18</c:f>
              <c:numCache>
                <c:formatCode>#,##0</c:formatCode>
                <c:ptCount val="6"/>
                <c:pt idx="0">
                  <c:v>16220</c:v>
                </c:pt>
                <c:pt idx="1">
                  <c:v>21339</c:v>
                </c:pt>
                <c:pt idx="2">
                  <c:v>34196</c:v>
                </c:pt>
                <c:pt idx="3">
                  <c:v>43274</c:v>
                </c:pt>
                <c:pt idx="4">
                  <c:v>51591</c:v>
                </c:pt>
                <c:pt idx="5">
                  <c:v>58711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460703840"/>
        <c:axId val="460704384"/>
        <c:axId val="0"/>
      </c:bar3DChart>
      <c:catAx>
        <c:axId val="46070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ΛΕΙΤΟΥΡΓΙΑ ΠΛΑΤΦΟΡΜΑΣ (ΜΗΝΑΣ- ΕΒΔΟΜΑΔΕΣ)</a:t>
                </a:r>
              </a:p>
            </c:rich>
          </c:tx>
          <c:layout>
            <c:manualLayout>
              <c:xMode val="edge"/>
              <c:yMode val="edge"/>
              <c:x val="0.32846556994126469"/>
              <c:y val="0.928044928956563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460704384"/>
        <c:crosses val="autoZero"/>
        <c:auto val="1"/>
        <c:lblAlgn val="ctr"/>
        <c:lblOffset val="100"/>
        <c:noMultiLvlLbl val="0"/>
      </c:catAx>
      <c:valAx>
        <c:axId val="46070438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703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sz="1000" dirty="0"/>
              <a:t>Συνολικός αριθμός πολιτών που έχουν εισέλθει στην ΗΠΠΚΚ </a:t>
            </a:r>
            <a:endParaRPr lang="en-US" sz="1000" dirty="0" smtClean="0"/>
          </a:p>
          <a:p>
            <a:pPr>
              <a:defRPr/>
            </a:pPr>
            <a:r>
              <a:rPr lang="el-GR" sz="1000" dirty="0" smtClean="0"/>
              <a:t>[</a:t>
            </a:r>
            <a:r>
              <a:rPr lang="el-GR" sz="1000" dirty="0"/>
              <a:t>μοναδικά ΑΦΜ]</a:t>
            </a:r>
          </a:p>
        </c:rich>
      </c:tx>
      <c:layout>
        <c:manualLayout>
          <c:xMode val="edge"/>
          <c:yMode val="edge"/>
          <c:x val="0.36047015912757691"/>
          <c:y val="4.101176711200733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25391485427243E-2"/>
          <c:y val="0.18172932915364984"/>
          <c:w val="0.92471382885831777"/>
          <c:h val="0.63739562705975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ΕΒΔΟΜΑΔΙΑΙΑ'!$A$3</c:f>
              <c:strCache>
                <c:ptCount val="1"/>
                <c:pt idx="0">
                  <c:v>Συνολικός αριθμός πολιτών που έχουν εισέλθει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ΕΒΔΟΜΑΔΙΑΙΑ'!$V$3:$Z$3</c:f>
              <c:numCache>
                <c:formatCode>#,##0</c:formatCode>
                <c:ptCount val="5"/>
                <c:pt idx="0">
                  <c:v>53530</c:v>
                </c:pt>
                <c:pt idx="1">
                  <c:v>55545</c:v>
                </c:pt>
                <c:pt idx="2">
                  <c:v>57166</c:v>
                </c:pt>
                <c:pt idx="3">
                  <c:v>57956</c:v>
                </c:pt>
                <c:pt idx="4">
                  <c:v>58711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460691872"/>
        <c:axId val="460695136"/>
        <c:axId val="0"/>
      </c:bar3DChart>
      <c:catAx>
        <c:axId val="46069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ΛΕΙΤΟΥΡΓΙΑ ΠΛΑΤΦΟΡΜΑΣ (ΜΗΝΑΣ- ΕΒΔΟΜΑΔΕΣ)</a:t>
                </a:r>
              </a:p>
            </c:rich>
          </c:tx>
          <c:layout>
            <c:manualLayout>
              <c:xMode val="edge"/>
              <c:yMode val="edge"/>
              <c:x val="0.32846556994126469"/>
              <c:y val="0.9280449289565635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460695136"/>
        <c:crosses val="autoZero"/>
        <c:auto val="1"/>
        <c:lblAlgn val="ctr"/>
        <c:lblOffset val="100"/>
        <c:noMultiLvlLbl val="0"/>
      </c:catAx>
      <c:valAx>
        <c:axId val="4606951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691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dirty="0"/>
              <a:t>Συνολικός αριθμός αιτούντων που έχουν άρει το απόρρητό τους και έχουν δημιουργήσει αίτηση στην ΗΠΠΚΚ </a:t>
            </a:r>
            <a:endParaRPr lang="en-US" dirty="0" smtClean="0"/>
          </a:p>
          <a:p>
            <a:pPr>
              <a:defRPr/>
            </a:pPr>
            <a:r>
              <a:rPr lang="el-GR" sz="1600" dirty="0" smtClean="0"/>
              <a:t>[</a:t>
            </a:r>
            <a:r>
              <a:rPr lang="el-GR" sz="1600" dirty="0"/>
              <a:t>μοναδικά ΑΦΜ]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17717996765217E-2"/>
          <c:y val="0.19019062854064675"/>
          <c:w val="0.92353963626292723"/>
          <c:h val="0.647236430920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ΕΒΔΟΜΑΔΙΑΙΑ'!$A$4</c:f>
              <c:strCache>
                <c:ptCount val="1"/>
                <c:pt idx="0">
                  <c:v>Συνολικός αριθμός αιτούντων που έχουν άρει το απόρρητό τους και έχουν δημιουργήσει αίτηση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C0504D">
                    <a:lumMod val="50000"/>
                  </a:srgbClr>
                </a:gs>
                <a:gs pos="45000">
                  <a:srgbClr val="C0504D">
                    <a:lumMod val="20000"/>
                    <a:lumOff val="80000"/>
                  </a:srgbClr>
                </a:gs>
                <a:gs pos="70000">
                  <a:srgbClr val="C0504D">
                    <a:lumMod val="60000"/>
                    <a:lumOff val="40000"/>
                  </a:srgbClr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ΕΒΔΟΜΑΔΙΑΙΑ'!$B$4:$Z$4</c:f>
              <c:numCache>
                <c:formatCode>#,##0</c:formatCode>
                <c:ptCount val="25"/>
                <c:pt idx="0">
                  <c:v>10095</c:v>
                </c:pt>
                <c:pt idx="1">
                  <c:v>11272</c:v>
                </c:pt>
                <c:pt idx="2">
                  <c:v>12247</c:v>
                </c:pt>
                <c:pt idx="3">
                  <c:v>13171</c:v>
                </c:pt>
                <c:pt idx="4">
                  <c:v>13527</c:v>
                </c:pt>
                <c:pt idx="5">
                  <c:v>14559</c:v>
                </c:pt>
                <c:pt idx="6">
                  <c:v>15875</c:v>
                </c:pt>
                <c:pt idx="7">
                  <c:v>17519</c:v>
                </c:pt>
                <c:pt idx="8">
                  <c:v>19144</c:v>
                </c:pt>
                <c:pt idx="9">
                  <c:v>21095</c:v>
                </c:pt>
                <c:pt idx="10">
                  <c:v>22861</c:v>
                </c:pt>
                <c:pt idx="11">
                  <c:v>24448</c:v>
                </c:pt>
                <c:pt idx="12">
                  <c:v>26046</c:v>
                </c:pt>
                <c:pt idx="13">
                  <c:v>27670</c:v>
                </c:pt>
                <c:pt idx="14">
                  <c:v>28985</c:v>
                </c:pt>
                <c:pt idx="15">
                  <c:v>29880</c:v>
                </c:pt>
                <c:pt idx="16">
                  <c:v>31196</c:v>
                </c:pt>
                <c:pt idx="17">
                  <c:v>32060</c:v>
                </c:pt>
                <c:pt idx="18">
                  <c:v>33305</c:v>
                </c:pt>
                <c:pt idx="19">
                  <c:v>34397</c:v>
                </c:pt>
                <c:pt idx="20">
                  <c:v>35670</c:v>
                </c:pt>
                <c:pt idx="21">
                  <c:v>37018</c:v>
                </c:pt>
                <c:pt idx="22">
                  <c:v>38073</c:v>
                </c:pt>
                <c:pt idx="23">
                  <c:v>38563</c:v>
                </c:pt>
                <c:pt idx="24">
                  <c:v>39063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460696224"/>
        <c:axId val="460696768"/>
        <c:axId val="0"/>
      </c:bar3DChart>
      <c:catAx>
        <c:axId val="460696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000" b="1" i="0" u="none" strike="noStrike" baseline="0">
                    <a:effectLst/>
                  </a:rPr>
                  <a:t>ΛΕΙΤΟΥΡΓΙΑ ΠΛΑΤΦΟΡΜΑΣ (ΜΗΝΑΣ- ΕΒΔΟΜΑΔΕΣ</a:t>
                </a:r>
                <a:r>
                  <a:rPr lang="en-US" sz="1000" b="1" i="0" u="none" strike="noStrike" baseline="0">
                    <a:effectLst/>
                  </a:rPr>
                  <a:t>)</a:t>
                </a:r>
                <a:endParaRPr lang="el-GR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460696768"/>
        <c:crosses val="autoZero"/>
        <c:auto val="1"/>
        <c:lblAlgn val="ctr"/>
        <c:lblOffset val="100"/>
        <c:noMultiLvlLbl val="0"/>
      </c:catAx>
      <c:valAx>
        <c:axId val="4606967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696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l-GR" sz="1000" dirty="0"/>
              <a:t>Συνολικός αριθμός αιτούντων που έχουν άρει το απόρρητό τους και έχουν δημιουργήσει αίτηση στην ΗΠΠΚΚ </a:t>
            </a:r>
            <a:endParaRPr lang="en-US" sz="1000" dirty="0" smtClean="0"/>
          </a:p>
          <a:p>
            <a:pPr>
              <a:defRPr sz="1000"/>
            </a:pPr>
            <a:r>
              <a:rPr lang="el-GR" sz="1000" dirty="0" smtClean="0"/>
              <a:t>[</a:t>
            </a:r>
            <a:r>
              <a:rPr lang="el-GR" sz="1000" dirty="0"/>
              <a:t>μοναδικά ΑΦΜ]</a:t>
            </a:r>
          </a:p>
        </c:rich>
      </c:tx>
      <c:layout>
        <c:manualLayout>
          <c:xMode val="edge"/>
          <c:yMode val="edge"/>
          <c:x val="0.12883629789361978"/>
          <c:y val="1.259780659291824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17717996765217E-2"/>
          <c:y val="0.19019062854064675"/>
          <c:w val="0.92353963626292723"/>
          <c:h val="0.647236430920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'ΣΥΓΚΕΝΤΡΩΤΙΚΟΣ ΠΙΝΑΚΑΣ'!$A$19</c:f>
              <c:strCache>
                <c:ptCount val="1"/>
                <c:pt idx="0">
                  <c:v>Συνολικός αριθμός αιτούντων που έχουν άρει το απόρρητό τους και έχουν δημιουργήσει αίτηση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C0504D">
                    <a:lumMod val="50000"/>
                  </a:srgbClr>
                </a:gs>
                <a:gs pos="45000">
                  <a:srgbClr val="C0504D">
                    <a:lumMod val="20000"/>
                    <a:lumOff val="80000"/>
                  </a:srgbClr>
                </a:gs>
                <a:gs pos="70000">
                  <a:srgbClr val="C0504D">
                    <a:lumMod val="60000"/>
                    <a:lumOff val="40000"/>
                  </a:srgbClr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ΠΙΝΑΚΑΣ'!$B$19:$G$19</c:f>
              <c:numCache>
                <c:formatCode>#,##0</c:formatCode>
                <c:ptCount val="6"/>
                <c:pt idx="0">
                  <c:v>11272</c:v>
                </c:pt>
                <c:pt idx="1">
                  <c:v>14559</c:v>
                </c:pt>
                <c:pt idx="2">
                  <c:v>22861</c:v>
                </c:pt>
                <c:pt idx="3">
                  <c:v>28985</c:v>
                </c:pt>
                <c:pt idx="4">
                  <c:v>34397</c:v>
                </c:pt>
                <c:pt idx="5">
                  <c:v>39063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329738560"/>
        <c:axId val="329749440"/>
        <c:axId val="0"/>
      </c:bar3DChart>
      <c:catAx>
        <c:axId val="32973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329749440"/>
        <c:crosses val="autoZero"/>
        <c:auto val="1"/>
        <c:lblAlgn val="ctr"/>
        <c:lblOffset val="100"/>
        <c:noMultiLvlLbl val="0"/>
      </c:catAx>
      <c:valAx>
        <c:axId val="3297494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329738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l-GR" sz="1000" dirty="0"/>
              <a:t>Συνολικός αριθμός αιτούντων που έχουν άρει το απόρρητό τους και έχουν δημιουργήσει αίτηση στην ΗΠΠΚΚ </a:t>
            </a:r>
            <a:endParaRPr lang="en-US" sz="1000" dirty="0" smtClean="0"/>
          </a:p>
          <a:p>
            <a:pPr>
              <a:defRPr sz="1000"/>
            </a:pPr>
            <a:r>
              <a:rPr lang="el-GR" sz="1000" dirty="0" smtClean="0"/>
              <a:t>[</a:t>
            </a:r>
            <a:r>
              <a:rPr lang="el-GR" sz="1000" dirty="0"/>
              <a:t>μοναδικά ΑΦΜ]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17717996765217E-2"/>
          <c:y val="0.19019062854064675"/>
          <c:w val="0.92353963626292723"/>
          <c:h val="0.647236430920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ΕΒΔΟΜΑΔΙΑΙΑ'!$A$4</c:f>
              <c:strCache>
                <c:ptCount val="1"/>
                <c:pt idx="0">
                  <c:v>Συνολικός αριθμός αιτούντων που έχουν άρει το απόρρητό τους και έχουν δημιουργήσει αίτηση στην ΗΠΠΚΚ [μοναδικά ΑΦΜ]</c:v>
                </c:pt>
              </c:strCache>
            </c:strRef>
          </c:tx>
          <c:spPr>
            <a:gradFill>
              <a:gsLst>
                <a:gs pos="0">
                  <a:srgbClr val="C0504D">
                    <a:lumMod val="50000"/>
                  </a:srgbClr>
                </a:gs>
                <a:gs pos="45000">
                  <a:srgbClr val="C0504D">
                    <a:lumMod val="20000"/>
                    <a:lumOff val="80000"/>
                  </a:srgbClr>
                </a:gs>
                <a:gs pos="70000">
                  <a:srgbClr val="C0504D">
                    <a:lumMod val="60000"/>
                    <a:lumOff val="40000"/>
                  </a:srgbClr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ΕΒΔΟΜΑΔΙΑΙΑ'!$V$4:$Z$4</c:f>
              <c:numCache>
                <c:formatCode>#,##0</c:formatCode>
                <c:ptCount val="5"/>
                <c:pt idx="0">
                  <c:v>35670</c:v>
                </c:pt>
                <c:pt idx="1">
                  <c:v>37018</c:v>
                </c:pt>
                <c:pt idx="2">
                  <c:v>38073</c:v>
                </c:pt>
                <c:pt idx="3">
                  <c:v>38563</c:v>
                </c:pt>
                <c:pt idx="4">
                  <c:v>39063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329749984"/>
        <c:axId val="329740192"/>
        <c:axId val="0"/>
      </c:bar3DChart>
      <c:catAx>
        <c:axId val="32974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329740192"/>
        <c:crosses val="autoZero"/>
        <c:auto val="1"/>
        <c:lblAlgn val="ctr"/>
        <c:lblOffset val="100"/>
        <c:noMultiLvlLbl val="0"/>
      </c:catAx>
      <c:valAx>
        <c:axId val="32974019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329749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18507970946732433"/>
          <c:y val="1.513002589378841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ΕΒΔΟΜΑΔΙΑΙΑ'!$A$8</c:f>
              <c:strCache>
                <c:ptCount val="1"/>
                <c:pt idx="0">
                  <c:v>Συνολικός αριθμός αιτήσεων που έχουν διαβιβαστεί στα Χρηματοπιστωτικά Ιδρύματα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'ΑΝΑΛΥΤΙΚΑ ΕΒΔΟΜΑΔΙΑΙΑ'!$B$2:$Z$2</c:f>
              <c:strCache>
                <c:ptCount val="25"/>
                <c:pt idx="0">
                  <c:v>07/19
3Η ΕΒΔ.</c:v>
                </c:pt>
                <c:pt idx="1">
                  <c:v>07/19
4Η ΕΒΔ.</c:v>
                </c:pt>
                <c:pt idx="2">
                  <c:v>08/19
5Η ΕΒΔ.</c:v>
                </c:pt>
                <c:pt idx="3">
                  <c:v>08/19
6Η ΕΒΔ.</c:v>
                </c:pt>
                <c:pt idx="4">
                  <c:v>08/19
7Η ΕΒΔ.</c:v>
                </c:pt>
                <c:pt idx="5">
                  <c:v>08/19
8Η ΕΒΔ.</c:v>
                </c:pt>
                <c:pt idx="6">
                  <c:v>09/19
9Η ΕΒΔ.</c:v>
                </c:pt>
                <c:pt idx="7">
                  <c:v>09/19
10Η ΕΒΔ.</c:v>
                </c:pt>
                <c:pt idx="8">
                  <c:v>09/19
11Η ΕΒΔ.</c:v>
                </c:pt>
                <c:pt idx="9">
                  <c:v>09/19
12Η ΕΒΔ.</c:v>
                </c:pt>
                <c:pt idx="10">
                  <c:v>09/19
13Η ΕΒΔ.</c:v>
                </c:pt>
                <c:pt idx="11">
                  <c:v>10/19
14Η ΕΒΔ.</c:v>
                </c:pt>
                <c:pt idx="12">
                  <c:v>10/19
15Η ΕΒΔ.</c:v>
                </c:pt>
                <c:pt idx="13">
                  <c:v>10/19
16Η ΕΒΔ.</c:v>
                </c:pt>
                <c:pt idx="14">
                  <c:v>10/19
17Η ΕΒΔ.</c:v>
                </c:pt>
                <c:pt idx="15">
                  <c:v>11/19
18Η ΕΒΔ.</c:v>
                </c:pt>
                <c:pt idx="16">
                  <c:v>11/19
19Η ΕΒΔ.</c:v>
                </c:pt>
                <c:pt idx="17">
                  <c:v>11/19
20Η ΕΒΔ.</c:v>
                </c:pt>
                <c:pt idx="18">
                  <c:v>11/19
21Η ΕΒΔ.</c:v>
                </c:pt>
                <c:pt idx="19">
                  <c:v>11/19
22Η ΕΒΔ.</c:v>
                </c:pt>
                <c:pt idx="20">
                  <c:v>12/19
23Η ΕΒΔ. </c:v>
                </c:pt>
                <c:pt idx="21">
                  <c:v>12/19
24Η ΕΒΔ.</c:v>
                </c:pt>
                <c:pt idx="22">
                  <c:v>12/19
25Η ΕΒΔ.</c:v>
                </c:pt>
                <c:pt idx="23">
                  <c:v>12/19
26Η ΕΒΔ.</c:v>
                </c:pt>
                <c:pt idx="24">
                  <c:v>12/19
27Η ΕΒΔ.</c:v>
                </c:pt>
              </c:strCache>
            </c:strRef>
          </c:cat>
          <c:val>
            <c:numRef>
              <c:f>'ΑΝΑΛΥΤΙΚΑ ΕΒΔΟΜΑΔΙΑΙΑ'!$B$8:$Z$8</c:f>
              <c:numCache>
                <c:formatCode>#,##0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19</c:v>
                </c:pt>
                <c:pt idx="4">
                  <c:v>23</c:v>
                </c:pt>
                <c:pt idx="5">
                  <c:v>30</c:v>
                </c:pt>
                <c:pt idx="6">
                  <c:v>37</c:v>
                </c:pt>
                <c:pt idx="7">
                  <c:v>49</c:v>
                </c:pt>
                <c:pt idx="8">
                  <c:v>63</c:v>
                </c:pt>
                <c:pt idx="9">
                  <c:v>94</c:v>
                </c:pt>
                <c:pt idx="10">
                  <c:v>119</c:v>
                </c:pt>
                <c:pt idx="11">
                  <c:v>157</c:v>
                </c:pt>
                <c:pt idx="12">
                  <c:v>201</c:v>
                </c:pt>
                <c:pt idx="13">
                  <c:v>247</c:v>
                </c:pt>
                <c:pt idx="14">
                  <c:v>343</c:v>
                </c:pt>
                <c:pt idx="15">
                  <c:v>418</c:v>
                </c:pt>
                <c:pt idx="16">
                  <c:v>506</c:v>
                </c:pt>
                <c:pt idx="17">
                  <c:v>579</c:v>
                </c:pt>
                <c:pt idx="18">
                  <c:v>690</c:v>
                </c:pt>
                <c:pt idx="19">
                  <c:v>795</c:v>
                </c:pt>
                <c:pt idx="20">
                  <c:v>972</c:v>
                </c:pt>
                <c:pt idx="21">
                  <c:v>1120</c:v>
                </c:pt>
                <c:pt idx="22">
                  <c:v>1249</c:v>
                </c:pt>
                <c:pt idx="23">
                  <c:v>1316</c:v>
                </c:pt>
                <c:pt idx="24">
                  <c:v>1368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99459312"/>
        <c:axId val="499464208"/>
        <c:axId val="0"/>
      </c:bar3DChart>
      <c:catAx>
        <c:axId val="49945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99464208"/>
        <c:crosses val="autoZero"/>
        <c:auto val="1"/>
        <c:lblAlgn val="ctr"/>
        <c:lblOffset val="100"/>
        <c:noMultiLvlLbl val="0"/>
      </c:catAx>
      <c:valAx>
        <c:axId val="4994642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9945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507970946732433"/>
          <c:y val="1.5130025893788418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'ΣΥΓΚΕΝΤΡΩΤΙΚΟΣ ΠΙΝΑΚΑΣ'!$A$23</c:f>
              <c:strCache>
                <c:ptCount val="1"/>
                <c:pt idx="0">
                  <c:v>Συνολικός αριθμός αιτήσεων που έχουν διαβιβαστεί στα Χρηματοπιστωτικά Ιδρύματα</c:v>
                </c:pt>
              </c:strCache>
            </c:strRef>
          </c:tx>
          <c:spPr>
            <a:gradFill flip="none" rotWithShape="1">
              <a:gsLst>
                <a:gs pos="89999">
                  <a:srgbClr val="C00000"/>
                </a:gs>
                <a:gs pos="89999">
                  <a:srgbClr val="C0504D">
                    <a:lumMod val="20000"/>
                    <a:lumOff val="80000"/>
                  </a:srgbClr>
                </a:gs>
                <a:gs pos="89999">
                  <a:srgbClr val="C0504D">
                    <a:lumMod val="40000"/>
                    <a:lumOff val="60000"/>
                  </a:srgbClr>
                </a:gs>
                <a:gs pos="89999">
                  <a:srgbClr val="C0504D">
                    <a:lumMod val="60000"/>
                    <a:lumOff val="40000"/>
                  </a:srgbClr>
                </a:gs>
                <a:gs pos="89999">
                  <a:srgbClr val="C0504D">
                    <a:lumMod val="75000"/>
                  </a:srgbClr>
                </a:gs>
                <a:gs pos="100000">
                  <a:srgbClr val="C0504D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>
                <c:manualLayout>
                  <c:x val="-1.4391768180571135E-3"/>
                  <c:y val="-7.234032706229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1768180571135E-3"/>
                  <c:y val="-4.06914339725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329778617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7.686159750368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958840902855677E-3"/>
                  <c:y val="-6.329778617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425524529672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'ΣΥΓΚΕΝΤΡΩΤΙΚΟΣ ΠΙΝΑΚΑΣ'!$B$17:$G$17</c:f>
              <c:strCache>
                <c:ptCount val="6"/>
                <c:pt idx="0">
                  <c:v>ΙΟΥΛΙΟΣ 2019
(3Η-4Η ΕΒΔ.)</c:v>
                </c:pt>
                <c:pt idx="1">
                  <c:v>ΑΥΓΟΥΣΤΟΣ 2019
(5Η-8Η ΕΒΔ.)</c:v>
                </c:pt>
                <c:pt idx="2">
                  <c:v>ΣΕΠΤΕΜΒΡΙΟΣ 2019
(9Η-13Η ΕΒΔ.)</c:v>
                </c:pt>
                <c:pt idx="3">
                  <c:v>ΟΚΤΩΒΡΙΟΣ 2019
(14Η-17Η ΕΒΔ.)</c:v>
                </c:pt>
                <c:pt idx="4">
                  <c:v>ΝΟΕΜΒΡΙΟΣ 2019
(18Η-22Η ΕΒΔ.)</c:v>
                </c:pt>
                <c:pt idx="5">
                  <c:v>ΔΕΚΕΜΒΡΙΟΣ 2019
(23Η-27Η ΕΒΔ.)</c:v>
                </c:pt>
              </c:strCache>
            </c:strRef>
          </c:cat>
          <c:val>
            <c:numRef>
              <c:f>'ΣΥΓΚΕΝΤΡΩΤΙΚΟΣ ΠΙΝΑΚΑΣ'!$B$23:$G$23</c:f>
              <c:numCache>
                <c:formatCode>#,##0</c:formatCode>
                <c:ptCount val="6"/>
                <c:pt idx="0">
                  <c:v>4</c:v>
                </c:pt>
                <c:pt idx="1">
                  <c:v>30</c:v>
                </c:pt>
                <c:pt idx="2">
                  <c:v>119</c:v>
                </c:pt>
                <c:pt idx="3">
                  <c:v>343</c:v>
                </c:pt>
                <c:pt idx="4">
                  <c:v>795</c:v>
                </c:pt>
                <c:pt idx="5">
                  <c:v>1368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60697312"/>
        <c:axId val="460702208"/>
        <c:axId val="0"/>
      </c:bar3DChart>
      <c:catAx>
        <c:axId val="46069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en-US"/>
          </a:p>
        </c:txPr>
        <c:crossAx val="460702208"/>
        <c:crosses val="autoZero"/>
        <c:auto val="1"/>
        <c:lblAlgn val="ctr"/>
        <c:lblOffset val="100"/>
        <c:noMultiLvlLbl val="0"/>
      </c:catAx>
      <c:valAx>
        <c:axId val="4607022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460697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24840350529078795"/>
          <c:y val="5.130004325467391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'ΑΝΑΛΥΤΙΚΑ ΕΒΔΟΜΑΔΙΑΙΑ'!$A$8</c:f>
              <c:strCache>
                <c:ptCount val="1"/>
                <c:pt idx="0">
                  <c:v>Συνολικός αριθμός αιτήσεων που έχουν διαβιβαστεί στα Χρηματοπιστωτικά Ιδρύματα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6707272228454E-3"/>
                  <c:y val="-6.329778617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91768180571135E-3"/>
                  <c:y val="-6.3297786179508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877651573811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391768180571135E-3"/>
                  <c:y val="-4.973397485532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91768180571135E-3"/>
                  <c:y val="-4.521270441393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'ΑΝΑΛΥΤΙΚΑ ΕΒΔΟΜΑΔΙΑΙΑ'!$V$2:$Z$2</c:f>
              <c:strCache>
                <c:ptCount val="5"/>
                <c:pt idx="0">
                  <c:v>12/19
23Η ΕΒΔ. </c:v>
                </c:pt>
                <c:pt idx="1">
                  <c:v>12/19
24Η ΕΒΔ.</c:v>
                </c:pt>
                <c:pt idx="2">
                  <c:v>12/19
25Η ΕΒΔ.</c:v>
                </c:pt>
                <c:pt idx="3">
                  <c:v>12/19
26Η ΕΒΔ.</c:v>
                </c:pt>
                <c:pt idx="4">
                  <c:v>12/19
27Η ΕΒΔ.</c:v>
                </c:pt>
              </c:strCache>
            </c:strRef>
          </c:cat>
          <c:val>
            <c:numRef>
              <c:f>'ΑΝΑΛΥΤΙΚΑ ΕΒΔΟΜΑΔΙΑΙΑ'!$V$8:$Z$8</c:f>
              <c:numCache>
                <c:formatCode>#,##0</c:formatCode>
                <c:ptCount val="5"/>
                <c:pt idx="0">
                  <c:v>972</c:v>
                </c:pt>
                <c:pt idx="1">
                  <c:v>1120</c:v>
                </c:pt>
                <c:pt idx="2">
                  <c:v>1249</c:v>
                </c:pt>
                <c:pt idx="3">
                  <c:v>1316</c:v>
                </c:pt>
                <c:pt idx="4">
                  <c:v>1368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60706016"/>
        <c:axId val="460695680"/>
        <c:axId val="0"/>
      </c:bar3DChart>
      <c:catAx>
        <c:axId val="46070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60695680"/>
        <c:crosses val="autoZero"/>
        <c:auto val="1"/>
        <c:lblAlgn val="ctr"/>
        <c:lblOffset val="100"/>
        <c:noMultiLvlLbl val="0"/>
      </c:catAx>
      <c:valAx>
        <c:axId val="4606956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6070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2EBF-1966-4889-B139-DD09E1EC43D5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CE96D-01F1-427B-B3C7-0CF77549131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84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E96D-01F1-427B-B3C7-0CF77549131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77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CE96D-01F1-427B-B3C7-0CF775491315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1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17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4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0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05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8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36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2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30C7-74EA-4B59-A1CE-3DEE39FF4DE0}" type="datetimeFigureOut">
              <a:rPr lang="el-GR" smtClean="0"/>
              <a:pPr/>
              <a:t>06/01/2020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C050-159E-4C51-8DBE-4F488E4A6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61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9"/>
          <p:cNvGrpSpPr/>
          <p:nvPr/>
        </p:nvGrpSpPr>
        <p:grpSpPr>
          <a:xfrm>
            <a:off x="2163121" y="5285217"/>
            <a:ext cx="1440160" cy="1184109"/>
            <a:chOff x="3221850" y="4919934"/>
            <a:chExt cx="1800200" cy="1379184"/>
          </a:xfrm>
        </p:grpSpPr>
        <p:cxnSp>
          <p:nvCxnSpPr>
            <p:cNvPr id="11" name="18 - Ευθύγραμμο βέλος σύνδεσης"/>
            <p:cNvCxnSpPr>
              <a:stCxn id="12" idx="4"/>
              <a:endCxn id="13" idx="0"/>
            </p:cNvCxnSpPr>
            <p:nvPr/>
          </p:nvCxnSpPr>
          <p:spPr>
            <a:xfrm flipH="1">
              <a:off x="4121950" y="5236193"/>
              <a:ext cx="125258" cy="27083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6 - Έλλειψη"/>
            <p:cNvSpPr/>
            <p:nvPr/>
          </p:nvSpPr>
          <p:spPr>
            <a:xfrm>
              <a:off x="3221850" y="5507030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pSp>
        <p:nvGrpSpPr>
          <p:cNvPr id="3" name="Ομάδα 13"/>
          <p:cNvGrpSpPr/>
          <p:nvPr/>
        </p:nvGrpSpPr>
        <p:grpSpPr>
          <a:xfrm>
            <a:off x="5868144" y="5285217"/>
            <a:ext cx="1440160" cy="1256117"/>
            <a:chOff x="3401870" y="4919934"/>
            <a:chExt cx="1800200" cy="1463055"/>
          </a:xfrm>
        </p:grpSpPr>
        <p:cxnSp>
          <p:nvCxnSpPr>
            <p:cNvPr id="15" name="18 - Ευθύγραμμο βέλος σύνδεσης"/>
            <p:cNvCxnSpPr>
              <a:stCxn id="16" idx="4"/>
              <a:endCxn id="17" idx="0"/>
            </p:cNvCxnSpPr>
            <p:nvPr/>
          </p:nvCxnSpPr>
          <p:spPr>
            <a:xfrm>
              <a:off x="4247208" y="5236194"/>
              <a:ext cx="54763" cy="35470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7" name="6 - Έλλειψη"/>
            <p:cNvSpPr/>
            <p:nvPr/>
          </p:nvSpPr>
          <p:spPr>
            <a:xfrm>
              <a:off x="3401870" y="5590901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aphicFrame>
        <p:nvGraphicFramePr>
          <p:cNvPr id="18" name="17 - Γράφημα"/>
          <p:cNvGraphicFramePr/>
          <p:nvPr>
            <p:extLst>
              <p:ext uri="{D42A27DB-BD31-4B8C-83A1-F6EECF244321}">
                <p14:modId xmlns:p14="http://schemas.microsoft.com/office/powerpoint/2010/main" val="2353283020"/>
              </p:ext>
            </p:extLst>
          </p:nvPr>
        </p:nvGraphicFramePr>
        <p:xfrm>
          <a:off x="0" y="764704"/>
          <a:ext cx="9144000" cy="510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0" y="908720"/>
            <a:ext cx="9144000" cy="5949280"/>
            <a:chOff x="256494" y="-1213102"/>
            <a:chExt cx="8631011" cy="9284204"/>
          </a:xfrm>
        </p:grpSpPr>
        <p:graphicFrame>
          <p:nvGraphicFramePr>
            <p:cNvPr id="26" name="Γράφημα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5985533"/>
                </p:ext>
              </p:extLst>
            </p:nvPr>
          </p:nvGraphicFramePr>
          <p:xfrm>
            <a:off x="256494" y="-1213102"/>
            <a:ext cx="8631011" cy="452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7" name="Γράφημα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2767673"/>
                </p:ext>
              </p:extLst>
            </p:nvPr>
          </p:nvGraphicFramePr>
          <p:xfrm>
            <a:off x="256494" y="3549398"/>
            <a:ext cx="8631011" cy="452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7980709" y="1772816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7980709" y="4725144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79512" y="3717032"/>
            <a:ext cx="3600401" cy="504056"/>
            <a:chOff x="155178" y="3392996"/>
            <a:chExt cx="4272806" cy="504056"/>
          </a:xfrm>
        </p:grpSpPr>
        <p:sp>
          <p:nvSpPr>
            <p:cNvPr id="17" name="Στρογγυλεμένο ορθογώνιο 16"/>
            <p:cNvSpPr/>
            <p:nvPr/>
          </p:nvSpPr>
          <p:spPr>
            <a:xfrm>
              <a:off x="155178" y="3392996"/>
              <a:ext cx="2136401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Ευθεία γραμμή σύνδεσης 17"/>
            <p:cNvCxnSpPr>
              <a:stCxn id="17" idx="3"/>
            </p:cNvCxnSpPr>
            <p:nvPr/>
          </p:nvCxnSpPr>
          <p:spPr>
            <a:xfrm>
              <a:off x="2291579" y="3645024"/>
              <a:ext cx="21364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Ομάδα 19"/>
          <p:cNvGrpSpPr/>
          <p:nvPr/>
        </p:nvGrpSpPr>
        <p:grpSpPr>
          <a:xfrm>
            <a:off x="6059835" y="3717032"/>
            <a:ext cx="2832645" cy="504056"/>
            <a:chOff x="7020272" y="3392996"/>
            <a:chExt cx="1714609" cy="504056"/>
          </a:xfrm>
        </p:grpSpPr>
        <p:sp>
          <p:nvSpPr>
            <p:cNvPr id="21" name="Στρογγυλεμένο ορθογώνιο 20"/>
            <p:cNvSpPr/>
            <p:nvPr/>
          </p:nvSpPr>
          <p:spPr>
            <a:xfrm>
              <a:off x="7596336" y="3392996"/>
              <a:ext cx="1138545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Ευθεία γραμμή σύνδεσης 21"/>
            <p:cNvCxnSpPr>
              <a:stCxn id="21" idx="1"/>
            </p:cNvCxnSpPr>
            <p:nvPr/>
          </p:nvCxnSpPr>
          <p:spPr>
            <a:xfrm flipH="1">
              <a:off x="7020273" y="3645024"/>
              <a:ext cx="5760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28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6"/>
          <p:cNvGrpSpPr/>
          <p:nvPr/>
        </p:nvGrpSpPr>
        <p:grpSpPr>
          <a:xfrm>
            <a:off x="5896342" y="5631370"/>
            <a:ext cx="1440160" cy="1152127"/>
            <a:chOff x="3491880" y="4919934"/>
            <a:chExt cx="1800200" cy="1843838"/>
          </a:xfrm>
        </p:grpSpPr>
        <p:cxnSp>
          <p:nvCxnSpPr>
            <p:cNvPr id="8" name="18 - Ευθύγραμμο βέλος σύνδεσης"/>
            <p:cNvCxnSpPr>
              <a:stCxn id="9" idx="4"/>
              <a:endCxn id="10" idx="0"/>
            </p:cNvCxnSpPr>
            <p:nvPr/>
          </p:nvCxnSpPr>
          <p:spPr>
            <a:xfrm>
              <a:off x="4247208" y="5236194"/>
              <a:ext cx="144773" cy="56906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6 - Έλλειψη"/>
            <p:cNvSpPr/>
            <p:nvPr/>
          </p:nvSpPr>
          <p:spPr>
            <a:xfrm>
              <a:off x="3491880" y="5805263"/>
              <a:ext cx="1800200" cy="958509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pSp>
        <p:nvGrpSpPr>
          <p:cNvPr id="13" name="Ομάδα 11"/>
          <p:cNvGrpSpPr/>
          <p:nvPr/>
        </p:nvGrpSpPr>
        <p:grpSpPr>
          <a:xfrm>
            <a:off x="1880964" y="5551359"/>
            <a:ext cx="1728192" cy="1232138"/>
            <a:chOff x="3425206" y="4919934"/>
            <a:chExt cx="1600178" cy="1519545"/>
          </a:xfrm>
        </p:grpSpPr>
        <p:cxnSp>
          <p:nvCxnSpPr>
            <p:cNvPr id="14" name="18 - Ευθύγραμμο βέλος σύνδεσης"/>
            <p:cNvCxnSpPr>
              <a:stCxn id="15" idx="4"/>
              <a:endCxn id="16" idx="0"/>
            </p:cNvCxnSpPr>
            <p:nvPr/>
          </p:nvCxnSpPr>
          <p:spPr>
            <a:xfrm flipH="1">
              <a:off x="4225295" y="5236195"/>
              <a:ext cx="21913" cy="39417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" name="6 - Έλλειψη"/>
            <p:cNvSpPr/>
            <p:nvPr/>
          </p:nvSpPr>
          <p:spPr>
            <a:xfrm>
              <a:off x="3425206" y="5630370"/>
              <a:ext cx="1600178" cy="809109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aphicFrame>
        <p:nvGraphicFramePr>
          <p:cNvPr id="17" name="Γράφημα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112075"/>
              </p:ext>
            </p:extLst>
          </p:nvPr>
        </p:nvGraphicFramePr>
        <p:xfrm>
          <a:off x="-1" y="908720"/>
          <a:ext cx="9144001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53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0" y="908720"/>
            <a:ext cx="9144000" cy="5949280"/>
            <a:chOff x="278606" y="-1324011"/>
            <a:chExt cx="8586788" cy="9506023"/>
          </a:xfrm>
        </p:grpSpPr>
        <p:graphicFrame>
          <p:nvGraphicFramePr>
            <p:cNvPr id="26" name="Γράφημα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3204769"/>
                </p:ext>
              </p:extLst>
            </p:nvPr>
          </p:nvGraphicFramePr>
          <p:xfrm>
            <a:off x="278606" y="-1324011"/>
            <a:ext cx="8577263" cy="4629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7" name="Γράφημα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9967929"/>
                </p:ext>
              </p:extLst>
            </p:nvPr>
          </p:nvGraphicFramePr>
          <p:xfrm>
            <a:off x="288131" y="3552789"/>
            <a:ext cx="8577263" cy="4629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8028384" y="1988840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8028384" y="4941168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79512" y="3789040"/>
            <a:ext cx="3336701" cy="504056"/>
            <a:chOff x="155179" y="3392996"/>
            <a:chExt cx="4272805" cy="504056"/>
          </a:xfrm>
        </p:grpSpPr>
        <p:sp>
          <p:nvSpPr>
            <p:cNvPr id="17" name="Στρογγυλεμένο ορθογώνιο 16"/>
            <p:cNvSpPr/>
            <p:nvPr/>
          </p:nvSpPr>
          <p:spPr>
            <a:xfrm>
              <a:off x="155179" y="3392996"/>
              <a:ext cx="2028613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Ευθεία γραμμή σύνδεσης 17"/>
            <p:cNvCxnSpPr>
              <a:stCxn id="17" idx="3"/>
            </p:cNvCxnSpPr>
            <p:nvPr/>
          </p:nvCxnSpPr>
          <p:spPr>
            <a:xfrm>
              <a:off x="2183792" y="3645024"/>
              <a:ext cx="2244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Ομάδα 19"/>
          <p:cNvGrpSpPr/>
          <p:nvPr/>
        </p:nvGrpSpPr>
        <p:grpSpPr>
          <a:xfrm>
            <a:off x="6084168" y="3717032"/>
            <a:ext cx="2880320" cy="504056"/>
            <a:chOff x="7020272" y="3392996"/>
            <a:chExt cx="1944216" cy="504056"/>
          </a:xfrm>
        </p:grpSpPr>
        <p:sp>
          <p:nvSpPr>
            <p:cNvPr id="21" name="Στρογγυλεμένο ορθογώνιο 20"/>
            <p:cNvSpPr/>
            <p:nvPr/>
          </p:nvSpPr>
          <p:spPr>
            <a:xfrm>
              <a:off x="7596336" y="3392996"/>
              <a:ext cx="1368152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Ευθεία γραμμή σύνδεσης 21"/>
            <p:cNvCxnSpPr>
              <a:stCxn id="21" idx="1"/>
            </p:cNvCxnSpPr>
            <p:nvPr/>
          </p:nvCxnSpPr>
          <p:spPr>
            <a:xfrm flipH="1">
              <a:off x="7020272" y="3645024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5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5724128" y="5445224"/>
            <a:ext cx="1441484" cy="486310"/>
            <a:chOff x="4299322" y="4545124"/>
            <a:chExt cx="2184180" cy="486310"/>
          </a:xfrm>
        </p:grpSpPr>
        <p:sp>
          <p:nvSpPr>
            <p:cNvPr id="10" name="Ορθογώνιο 9"/>
            <p:cNvSpPr/>
            <p:nvPr/>
          </p:nvSpPr>
          <p:spPr>
            <a:xfrm>
              <a:off x="4299322" y="4815410"/>
              <a:ext cx="218418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dirty="0" smtClean="0">
                  <a:solidFill>
                    <a:schemeClr val="tx1"/>
                  </a:solidFill>
                </a:rPr>
                <a:t>Ψήφιση βελτιώσεων Νόμου</a:t>
              </a:r>
            </a:p>
            <a:p>
              <a:pPr algn="ctr"/>
              <a:r>
                <a:rPr lang="el-GR" sz="800" dirty="0" smtClean="0">
                  <a:solidFill>
                    <a:schemeClr val="tx1"/>
                  </a:solidFill>
                </a:rPr>
                <a:t>(21η ΕΒΔ.)</a:t>
              </a:r>
              <a:endParaRPr lang="el-GR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Ευθεία γραμμή σύνδεσης 10"/>
            <p:cNvCxnSpPr>
              <a:stCxn id="10" idx="3"/>
            </p:cNvCxnSpPr>
            <p:nvPr/>
          </p:nvCxnSpPr>
          <p:spPr>
            <a:xfrm flipH="1" flipV="1">
              <a:off x="6479608" y="4545124"/>
              <a:ext cx="3894" cy="378298"/>
            </a:xfrm>
            <a:prstGeom prst="line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79512" y="1052736"/>
            <a:ext cx="3142848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Ημερομηνία έναρξης λειτουργίας</a:t>
            </a:r>
            <a:r>
              <a:rPr lang="el-GR" sz="1500" b="1" dirty="0" smtClean="0"/>
              <a:t>: </a:t>
            </a:r>
            <a:r>
              <a:rPr lang="el-GR" sz="1200" b="1" dirty="0" smtClean="0">
                <a:solidFill>
                  <a:srgbClr val="C00000"/>
                </a:solidFill>
              </a:rPr>
              <a:t>01.07.2019</a:t>
            </a:r>
            <a:endParaRPr lang="el-GR" sz="1200" b="1" dirty="0">
              <a:solidFill>
                <a:srgbClr val="C00000"/>
              </a:solidFill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2915816" y="5445224"/>
            <a:ext cx="2233572" cy="486310"/>
            <a:chOff x="3099126" y="4545124"/>
            <a:chExt cx="3384376" cy="486310"/>
          </a:xfrm>
        </p:grpSpPr>
        <p:sp>
          <p:nvSpPr>
            <p:cNvPr id="18" name="Ορθογώνιο 17"/>
            <p:cNvSpPr/>
            <p:nvPr/>
          </p:nvSpPr>
          <p:spPr>
            <a:xfrm>
              <a:off x="3099126" y="4815410"/>
              <a:ext cx="3384376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l-GR" sz="800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n-US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l-GR" sz="800" dirty="0" smtClean="0">
                  <a:solidFill>
                    <a:schemeClr val="tx1"/>
                  </a:solidFill>
                </a:rPr>
                <a:t>(</a:t>
              </a:r>
              <a:r>
                <a:rPr lang="en-US" sz="800" dirty="0" smtClean="0">
                  <a:solidFill>
                    <a:schemeClr val="tx1"/>
                  </a:solidFill>
                </a:rPr>
                <a:t>10</a:t>
              </a:r>
              <a:r>
                <a:rPr lang="el-GR" sz="800" dirty="0" smtClean="0">
                  <a:solidFill>
                    <a:schemeClr val="tx1"/>
                  </a:solidFill>
                </a:rPr>
                <a:t>η ΕΒΔ.)</a:t>
              </a:r>
              <a:endParaRPr lang="el-GR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Ευθεία γραμμή σύνδεσης 33"/>
            <p:cNvCxnSpPr>
              <a:stCxn id="18" idx="3"/>
            </p:cNvCxnSpPr>
            <p:nvPr/>
          </p:nvCxnSpPr>
          <p:spPr>
            <a:xfrm flipH="1" flipV="1">
              <a:off x="6479608" y="4545124"/>
              <a:ext cx="3894" cy="378298"/>
            </a:xfrm>
            <a:prstGeom prst="line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124744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(</a:t>
            </a:r>
            <a:r>
              <a:rPr lang="el-GR" sz="1100" b="1" dirty="0" smtClean="0"/>
              <a:t>Μηνιαία</a:t>
            </a:r>
            <a:r>
              <a:rPr lang="el-GR" sz="1000" b="1" dirty="0" smtClean="0"/>
              <a:t> πρόοδος)</a:t>
            </a:r>
            <a:endParaRPr lang="el-GR" sz="1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60672"/>
              </p:ext>
            </p:extLst>
          </p:nvPr>
        </p:nvGraphicFramePr>
        <p:xfrm>
          <a:off x="323528" y="1422070"/>
          <a:ext cx="8424935" cy="4095164"/>
        </p:xfrm>
        <a:graphic>
          <a:graphicData uri="http://schemas.openxmlformats.org/drawingml/2006/table">
            <a:tbl>
              <a:tblPr/>
              <a:tblGrid>
                <a:gridCol w="2468612"/>
                <a:gridCol w="1000479"/>
                <a:gridCol w="920371"/>
                <a:gridCol w="991169"/>
                <a:gridCol w="991169"/>
                <a:gridCol w="991169"/>
                <a:gridCol w="1061966"/>
              </a:tblGrid>
              <a:tr h="207798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ΗΜΕΡΟΜΗΝΙΑ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26/07/2019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25/08/2019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29/09/2019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28/10/2019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29/11/2019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31/12/2019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31695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ΕΒΔΟΜΑΔΑ ΛΕΙΤΟΥΡΓΙΑΣ ΠΛΑΤΦΟΡΜΑΣ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ΙΟΥΛΙΟΣ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(3Η-4Η 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ΑΥΓΟΥΣΤΟΣ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(5Η-8Η 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ΣΕΠΤΕΜΒΡΙΟΣ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(9Η-13Η 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ΟΚΤΩΒΡΙΟΣ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(14Η-17Η 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ΝΟΕΜΒΡΙΟΣ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(18Η-22Η 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ΔΕΚΕΜΒΡΙΟΣ 2019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23Η-2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ΕΒΔ.)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07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πολιτών που έχουν εισέλθει στην ΗΠΠΚΚ [μοναδικά ΑΦΜ]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21.339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34.196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43.274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51.591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711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4727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αιτούντων που έχουν άρει το απόρρητό τους και έχουν δημιουργήσει αίτηση στην ΗΠΠΚΚ [μοναδικά ΑΦΜ]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11.272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14.559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22.861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28.985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34.397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063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598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είναι ενεργές στην ΗΠΠΚΚ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9.788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5.753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11.399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11.303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12.920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264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07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ακυρωθεί στην ΗΠΠΚΚ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10.430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15.525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23.487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29.855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252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07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ακυρωθεί στην ΗΠΠΚΚ [μοναδικά ΑΦΜ]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9.861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13.863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20.413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25.238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600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3772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διαβιβαστεί στα Χρηματοπιστωτικά Ιδρύματα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368</a:t>
                      </a:r>
                      <a:endParaRPr lang="el-GR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1695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για τις οποίες έχει υποβληθεί πρόταση ρύθμισης από τα Χρηματοπιστωτικά Ιδρύματα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4727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για τις οποίες ο αιτών έχει αποδεχθεί τη συνολική πρόταση ρύθμισης των Χρηματοπιστωτικών Ιδρυμάτων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3772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ολοκληρωθεί (πλην ακυρωμένων) στην ΗΠΠΚΚ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3772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στις οποίες έχει  ήδη εγκριθεί η Κρατική επιδότηση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501" marR="6501" marT="6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52736"/>
            <a:ext cx="3142848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Ημερομηνία έναρξης λειτουργίας</a:t>
            </a:r>
            <a:r>
              <a:rPr lang="el-GR" sz="1500" b="1" dirty="0" smtClean="0"/>
              <a:t>: </a:t>
            </a:r>
            <a:r>
              <a:rPr lang="el-GR" sz="1200" b="1" dirty="0" smtClean="0">
                <a:solidFill>
                  <a:srgbClr val="C00000"/>
                </a:solidFill>
              </a:rPr>
              <a:t>01.07.2019</a:t>
            </a:r>
            <a:endParaRPr lang="el-GR" sz="1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124744"/>
            <a:ext cx="2763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(Εβδομαδιαία  πρόοδος τρέχοντα μήνα)</a:t>
            </a:r>
            <a:endParaRPr lang="el-GR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41318"/>
              </p:ext>
            </p:extLst>
          </p:nvPr>
        </p:nvGraphicFramePr>
        <p:xfrm>
          <a:off x="395536" y="1556792"/>
          <a:ext cx="8424936" cy="4401736"/>
        </p:xfrm>
        <a:graphic>
          <a:graphicData uri="http://schemas.openxmlformats.org/drawingml/2006/table">
            <a:tbl>
              <a:tblPr/>
              <a:tblGrid>
                <a:gridCol w="3108626"/>
                <a:gridCol w="1103842"/>
                <a:gridCol w="1005963"/>
                <a:gridCol w="1068835"/>
                <a:gridCol w="1068835"/>
                <a:gridCol w="1068835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ΗΜΕΡΟΜΗΝΙΑ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06/12/2019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13/12/2019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20/12/2019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27/12/2019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ΕΒΔΟΜΑΔΑ ΛΕΙΤΟΥΡΓΙΑΣ ΠΛΑΤΦΟΡΜΑΣ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23Η ΕΒΔ. 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24Η ΕΒΔ.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25Η ΕΒΔ.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</a:t>
                      </a:r>
                      <a:b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26Η ΕΒΔ.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</a:t>
                      </a:r>
                      <a:b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27Η ΕΒΔ.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3272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πολιτών που έχουν εισέλθει στην ΗΠΠΚΚ [μοναδικά ΑΦΜ]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53.530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55.545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57.166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57.956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6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αιτούντων που έχουν άρει το απόρρητό τους και έχουν δημιουργήσει αίτηση στην ΗΠΠΚΚ [μοναδικά ΑΦΜ]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35.670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37.018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38.073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38.563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8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είναι ενεργές στην ΗΠΠΚΚ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13.388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13.794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13.951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13.330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8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ακυρωθεί στην ΗΠΠΚΚ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31.191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32.654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34.054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35.398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8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ακυρωθεί στην ΗΠΠΚΚ [μοναδικά ΑΦΜ]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26.152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27.140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28.082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28.997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72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διαβιβαστεί στα Χρηματοπιστωτικά Ιδρύματα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1.249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6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για τις οποίες έχει υποβληθεί πρόταση ρύθμισης από τα Χρηματοπιστωτικά Ιδρύματα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6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για τις οποίες ο αιτών έχει αποδεχθεί τη συνολική πρόταση ρύθμισης των Χρηματοπιστωτικών Ιδρυμάτων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72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που έχουν ολοκληρωθεί (πλην ακυρωμένων) στην ΗΠΠΚΚ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80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Συνολικός αριθμός αιτήσεων στις οποίες έχει  ήδη εγκριθεί η Κρατική επιδότηση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300" marR="7300" marT="7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104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7956376" y="1484784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7812360" y="4797152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155179" y="3356992"/>
            <a:ext cx="3768749" cy="504056"/>
            <a:chOff x="155179" y="3392996"/>
            <a:chExt cx="4272805" cy="504056"/>
          </a:xfrm>
        </p:grpSpPr>
        <p:sp>
          <p:nvSpPr>
            <p:cNvPr id="3" name="Στρογγυλεμένο ορθογώνιο 2"/>
            <p:cNvSpPr/>
            <p:nvPr/>
          </p:nvSpPr>
          <p:spPr>
            <a:xfrm>
              <a:off x="155179" y="3392996"/>
              <a:ext cx="1905280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Ευθεία γραμμή σύνδεσης 7"/>
            <p:cNvCxnSpPr>
              <a:stCxn id="3" idx="3"/>
            </p:cNvCxnSpPr>
            <p:nvPr/>
          </p:nvCxnSpPr>
          <p:spPr>
            <a:xfrm>
              <a:off x="2060459" y="3645024"/>
              <a:ext cx="2367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Ομάδα 28"/>
          <p:cNvGrpSpPr/>
          <p:nvPr/>
        </p:nvGrpSpPr>
        <p:grpSpPr>
          <a:xfrm>
            <a:off x="6156176" y="3356992"/>
            <a:ext cx="2736304" cy="504056"/>
            <a:chOff x="7020272" y="3392996"/>
            <a:chExt cx="1944216" cy="504056"/>
          </a:xfrm>
        </p:grpSpPr>
        <p:sp>
          <p:nvSpPr>
            <p:cNvPr id="22" name="Στρογγυλεμένο ορθογώνιο 21"/>
            <p:cNvSpPr/>
            <p:nvPr/>
          </p:nvSpPr>
          <p:spPr>
            <a:xfrm>
              <a:off x="7943775" y="3392996"/>
              <a:ext cx="1020713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Ευθεία γραμμή σύνδεσης 25"/>
            <p:cNvCxnSpPr>
              <a:stCxn id="22" idx="1"/>
            </p:cNvCxnSpPr>
            <p:nvPr/>
          </p:nvCxnSpPr>
          <p:spPr>
            <a:xfrm flipH="1">
              <a:off x="7020273" y="3645024"/>
              <a:ext cx="923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Γράφημα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35665"/>
              </p:ext>
            </p:extLst>
          </p:nvPr>
        </p:nvGraphicFramePr>
        <p:xfrm>
          <a:off x="397" y="548680"/>
          <a:ext cx="8604051" cy="286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Γράφημα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14025"/>
              </p:ext>
            </p:extLst>
          </p:nvPr>
        </p:nvGraphicFramePr>
        <p:xfrm>
          <a:off x="155179" y="3717032"/>
          <a:ext cx="830525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16"/>
          <p:cNvGrpSpPr/>
          <p:nvPr/>
        </p:nvGrpSpPr>
        <p:grpSpPr>
          <a:xfrm>
            <a:off x="2195736" y="5585004"/>
            <a:ext cx="1440160" cy="1228372"/>
            <a:chOff x="3221850" y="4919934"/>
            <a:chExt cx="1800200" cy="1506042"/>
          </a:xfrm>
        </p:grpSpPr>
        <p:cxnSp>
          <p:nvCxnSpPr>
            <p:cNvPr id="18" name="18 - Ευθύγραμμο βέλος σύνδεσης"/>
            <p:cNvCxnSpPr>
              <a:stCxn id="20" idx="4"/>
              <a:endCxn id="21" idx="0"/>
            </p:cNvCxnSpPr>
            <p:nvPr/>
          </p:nvCxnSpPr>
          <p:spPr>
            <a:xfrm flipH="1">
              <a:off x="4121950" y="5236194"/>
              <a:ext cx="125258" cy="30173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6 - Έλλειψη"/>
            <p:cNvSpPr/>
            <p:nvPr/>
          </p:nvSpPr>
          <p:spPr>
            <a:xfrm>
              <a:off x="3221850" y="5537930"/>
              <a:ext cx="1800200" cy="888046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pSp>
        <p:nvGrpSpPr>
          <p:cNvPr id="3" name="Ομάδα 9"/>
          <p:cNvGrpSpPr/>
          <p:nvPr/>
        </p:nvGrpSpPr>
        <p:grpSpPr>
          <a:xfrm>
            <a:off x="6084168" y="5591261"/>
            <a:ext cx="1584176" cy="1222115"/>
            <a:chOff x="3410053" y="4919934"/>
            <a:chExt cx="1800200" cy="1498370"/>
          </a:xfrm>
        </p:grpSpPr>
        <p:cxnSp>
          <p:nvCxnSpPr>
            <p:cNvPr id="11" name="18 - Ευθύγραμμο βέλος σύνδεσης"/>
            <p:cNvCxnSpPr>
              <a:stCxn id="12" idx="4"/>
              <a:endCxn id="13" idx="0"/>
            </p:cNvCxnSpPr>
            <p:nvPr/>
          </p:nvCxnSpPr>
          <p:spPr>
            <a:xfrm>
              <a:off x="4247209" y="5236194"/>
              <a:ext cx="62944" cy="39002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6 - Έλλειψη"/>
            <p:cNvSpPr/>
            <p:nvPr/>
          </p:nvSpPr>
          <p:spPr>
            <a:xfrm>
              <a:off x="3410053" y="5626215"/>
              <a:ext cx="1800200" cy="792089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aphicFrame>
        <p:nvGraphicFramePr>
          <p:cNvPr id="15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122239"/>
              </p:ext>
            </p:extLst>
          </p:nvPr>
        </p:nvGraphicFramePr>
        <p:xfrm>
          <a:off x="-252536" y="908720"/>
          <a:ext cx="9721080" cy="540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7812360" y="1844824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7740352" y="4653136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659235" y="3284984"/>
            <a:ext cx="3480717" cy="504056"/>
            <a:chOff x="155179" y="3392996"/>
            <a:chExt cx="4272805" cy="504056"/>
          </a:xfrm>
        </p:grpSpPr>
        <p:sp>
          <p:nvSpPr>
            <p:cNvPr id="24" name="Στρογγυλεμένο ορθογώνιο 23"/>
            <p:cNvSpPr/>
            <p:nvPr/>
          </p:nvSpPr>
          <p:spPr>
            <a:xfrm>
              <a:off x="155179" y="3392996"/>
              <a:ext cx="1944678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Ευθεία γραμμή σύνδεσης 24"/>
            <p:cNvCxnSpPr>
              <a:stCxn id="24" idx="3"/>
            </p:cNvCxnSpPr>
            <p:nvPr/>
          </p:nvCxnSpPr>
          <p:spPr>
            <a:xfrm>
              <a:off x="2099857" y="3645024"/>
              <a:ext cx="23281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Ομάδα 26"/>
          <p:cNvGrpSpPr/>
          <p:nvPr/>
        </p:nvGrpSpPr>
        <p:grpSpPr>
          <a:xfrm>
            <a:off x="6084168" y="3284984"/>
            <a:ext cx="2952328" cy="504056"/>
            <a:chOff x="7020272" y="3392996"/>
            <a:chExt cx="1944216" cy="504056"/>
          </a:xfrm>
        </p:grpSpPr>
        <p:sp>
          <p:nvSpPr>
            <p:cNvPr id="28" name="Στρογγυλεμένο ορθογώνιο 27"/>
            <p:cNvSpPr/>
            <p:nvPr/>
          </p:nvSpPr>
          <p:spPr>
            <a:xfrm>
              <a:off x="7596336" y="3392996"/>
              <a:ext cx="1368152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Ευθεία γραμμή σύνδεσης 28"/>
            <p:cNvCxnSpPr>
              <a:stCxn id="28" idx="1"/>
            </p:cNvCxnSpPr>
            <p:nvPr/>
          </p:nvCxnSpPr>
          <p:spPr>
            <a:xfrm flipH="1">
              <a:off x="7020272" y="3645024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920908"/>
              </p:ext>
            </p:extLst>
          </p:nvPr>
        </p:nvGraphicFramePr>
        <p:xfrm>
          <a:off x="574576" y="897707"/>
          <a:ext cx="8208912" cy="238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Γράφημα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330"/>
              </p:ext>
            </p:extLst>
          </p:nvPr>
        </p:nvGraphicFramePr>
        <p:xfrm>
          <a:off x="395536" y="3864471"/>
          <a:ext cx="809183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11"/>
          <p:cNvGrpSpPr/>
          <p:nvPr/>
        </p:nvGrpSpPr>
        <p:grpSpPr>
          <a:xfrm>
            <a:off x="2295942" y="5436971"/>
            <a:ext cx="1440160" cy="1256117"/>
            <a:chOff x="3221850" y="4919934"/>
            <a:chExt cx="1800200" cy="1463055"/>
          </a:xfrm>
        </p:grpSpPr>
        <p:cxnSp>
          <p:nvCxnSpPr>
            <p:cNvPr id="15" name="18 - Ευθύγραμμο βέλος σύνδεσης"/>
            <p:cNvCxnSpPr>
              <a:stCxn id="22" idx="4"/>
              <a:endCxn id="23" idx="0"/>
            </p:cNvCxnSpPr>
            <p:nvPr/>
          </p:nvCxnSpPr>
          <p:spPr>
            <a:xfrm flipH="1">
              <a:off x="4121950" y="5236194"/>
              <a:ext cx="125258" cy="35470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6 - Έλλειψη"/>
            <p:cNvSpPr/>
            <p:nvPr/>
          </p:nvSpPr>
          <p:spPr>
            <a:xfrm>
              <a:off x="3221850" y="5590901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pSp>
        <p:nvGrpSpPr>
          <p:cNvPr id="3" name="Ομάδα 9"/>
          <p:cNvGrpSpPr/>
          <p:nvPr/>
        </p:nvGrpSpPr>
        <p:grpSpPr>
          <a:xfrm>
            <a:off x="5968350" y="5411249"/>
            <a:ext cx="1440160" cy="1256117"/>
            <a:chOff x="3491880" y="4919934"/>
            <a:chExt cx="1800200" cy="1463055"/>
          </a:xfrm>
        </p:grpSpPr>
        <p:cxnSp>
          <p:nvCxnSpPr>
            <p:cNvPr id="11" name="18 - Ευθύγραμμο βέλος σύνδεσης"/>
            <p:cNvCxnSpPr>
              <a:stCxn id="13" idx="4"/>
              <a:endCxn id="14" idx="0"/>
            </p:cNvCxnSpPr>
            <p:nvPr/>
          </p:nvCxnSpPr>
          <p:spPr>
            <a:xfrm>
              <a:off x="4247208" y="5236194"/>
              <a:ext cx="144773" cy="35470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6 - Έλλειψη"/>
            <p:cNvSpPr/>
            <p:nvPr/>
          </p:nvSpPr>
          <p:spPr>
            <a:xfrm>
              <a:off x="3491880" y="5590901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47687"/>
              </p:ext>
            </p:extLst>
          </p:nvPr>
        </p:nvGraphicFramePr>
        <p:xfrm>
          <a:off x="35497" y="980728"/>
          <a:ext cx="9073008" cy="481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0" y="908720"/>
            <a:ext cx="8912500" cy="5832648"/>
            <a:chOff x="231500" y="-1577776"/>
            <a:chExt cx="8680999" cy="10013552"/>
          </a:xfrm>
        </p:grpSpPr>
        <p:graphicFrame>
          <p:nvGraphicFramePr>
            <p:cNvPr id="16" name="Γράφημα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8703798"/>
                </p:ext>
              </p:extLst>
            </p:nvPr>
          </p:nvGraphicFramePr>
          <p:xfrm>
            <a:off x="317225" y="-1577776"/>
            <a:ext cx="8595274" cy="4822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Γράφημα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2686588"/>
                </p:ext>
              </p:extLst>
            </p:nvPr>
          </p:nvGraphicFramePr>
          <p:xfrm>
            <a:off x="231500" y="3613349"/>
            <a:ext cx="8595274" cy="4822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8028384" y="1844824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8028384" y="4797152"/>
            <a:ext cx="10081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323528" y="3645024"/>
            <a:ext cx="3456383" cy="504056"/>
            <a:chOff x="587227" y="3392996"/>
            <a:chExt cx="3840757" cy="504056"/>
          </a:xfrm>
        </p:grpSpPr>
        <p:sp>
          <p:nvSpPr>
            <p:cNvPr id="24" name="Στρογγυλεμένο ορθογώνιο 23"/>
            <p:cNvSpPr/>
            <p:nvPr/>
          </p:nvSpPr>
          <p:spPr>
            <a:xfrm>
              <a:off x="587227" y="3392996"/>
              <a:ext cx="1600316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Ευθεία γραμμή σύνδεσης 24"/>
            <p:cNvCxnSpPr>
              <a:stCxn id="24" idx="3"/>
            </p:cNvCxnSpPr>
            <p:nvPr/>
          </p:nvCxnSpPr>
          <p:spPr>
            <a:xfrm>
              <a:off x="2187543" y="3645024"/>
              <a:ext cx="22404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Ομάδα 26"/>
          <p:cNvGrpSpPr/>
          <p:nvPr/>
        </p:nvGrpSpPr>
        <p:grpSpPr>
          <a:xfrm>
            <a:off x="6012160" y="3700171"/>
            <a:ext cx="3024336" cy="504056"/>
            <a:chOff x="7020272" y="3392996"/>
            <a:chExt cx="1944216" cy="504056"/>
          </a:xfrm>
        </p:grpSpPr>
        <p:sp>
          <p:nvSpPr>
            <p:cNvPr id="28" name="Στρογγυλεμένο ορθογώνιο 27"/>
            <p:cNvSpPr/>
            <p:nvPr/>
          </p:nvSpPr>
          <p:spPr>
            <a:xfrm>
              <a:off x="7596336" y="3392996"/>
              <a:ext cx="1368152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Ευθεία γραμμή σύνδεσης 28"/>
            <p:cNvCxnSpPr>
              <a:stCxn id="28" idx="1"/>
            </p:cNvCxnSpPr>
            <p:nvPr/>
          </p:nvCxnSpPr>
          <p:spPr>
            <a:xfrm flipH="1">
              <a:off x="7020272" y="3645024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11"/>
          <p:cNvGrpSpPr/>
          <p:nvPr/>
        </p:nvGrpSpPr>
        <p:grpSpPr>
          <a:xfrm>
            <a:off x="2123728" y="5337661"/>
            <a:ext cx="1728192" cy="1296143"/>
            <a:chOff x="3425206" y="4919934"/>
            <a:chExt cx="1600178" cy="1776088"/>
          </a:xfrm>
        </p:grpSpPr>
        <p:cxnSp>
          <p:nvCxnSpPr>
            <p:cNvPr id="16" name="18 - Ευθύγραμμο βέλος σύνδεσης"/>
            <p:cNvCxnSpPr>
              <a:stCxn id="23" idx="4"/>
              <a:endCxn id="24" idx="0"/>
            </p:cNvCxnSpPr>
            <p:nvPr/>
          </p:nvCxnSpPr>
          <p:spPr>
            <a:xfrm flipH="1">
              <a:off x="4225296" y="5236194"/>
              <a:ext cx="21914" cy="47311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4" name="6 - Έλλειψη"/>
            <p:cNvSpPr/>
            <p:nvPr/>
          </p:nvSpPr>
          <p:spPr>
            <a:xfrm>
              <a:off x="3425206" y="5709306"/>
              <a:ext cx="1600178" cy="986716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pSp>
        <p:nvGrpSpPr>
          <p:cNvPr id="3" name="Ομάδα 9"/>
          <p:cNvGrpSpPr/>
          <p:nvPr/>
        </p:nvGrpSpPr>
        <p:grpSpPr>
          <a:xfrm>
            <a:off x="6012160" y="5337661"/>
            <a:ext cx="1440160" cy="1224136"/>
            <a:chOff x="3491880" y="4919934"/>
            <a:chExt cx="1800200" cy="1677418"/>
          </a:xfrm>
        </p:grpSpPr>
        <p:cxnSp>
          <p:nvCxnSpPr>
            <p:cNvPr id="11" name="18 - Ευθύγραμμο βέλος σύνδεσης"/>
            <p:cNvCxnSpPr>
              <a:stCxn id="13" idx="4"/>
              <a:endCxn id="14" idx="0"/>
            </p:cNvCxnSpPr>
            <p:nvPr/>
          </p:nvCxnSpPr>
          <p:spPr>
            <a:xfrm>
              <a:off x="4247208" y="5236194"/>
              <a:ext cx="144772" cy="56907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6 - Έλλειψη"/>
            <p:cNvSpPr/>
            <p:nvPr/>
          </p:nvSpPr>
          <p:spPr>
            <a:xfrm>
              <a:off x="3491880" y="5805264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aphicFrame>
        <p:nvGraphicFramePr>
          <p:cNvPr id="12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64343"/>
              </p:ext>
            </p:extLst>
          </p:nvPr>
        </p:nvGraphicFramePr>
        <p:xfrm>
          <a:off x="35495" y="855876"/>
          <a:ext cx="9073009" cy="482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94109" y="871900"/>
            <a:ext cx="9001000" cy="5832648"/>
            <a:chOff x="245609" y="-1208696"/>
            <a:chExt cx="8652782" cy="9275392"/>
          </a:xfrm>
        </p:grpSpPr>
        <p:graphicFrame>
          <p:nvGraphicFramePr>
            <p:cNvPr id="15" name="Γράφημα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0084919"/>
                </p:ext>
              </p:extLst>
            </p:nvPr>
          </p:nvGraphicFramePr>
          <p:xfrm>
            <a:off x="245609" y="-1208696"/>
            <a:ext cx="8652782" cy="45128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Γράφημα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0208585"/>
                </p:ext>
              </p:extLst>
            </p:nvPr>
          </p:nvGraphicFramePr>
          <p:xfrm>
            <a:off x="245609" y="3553804"/>
            <a:ext cx="8652782" cy="45128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8244407" y="1844824"/>
            <a:ext cx="850701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Μηνιαία πρόοδος</a:t>
            </a:r>
            <a:endParaRPr lang="el-GR" sz="900" b="1" dirty="0">
              <a:solidFill>
                <a:schemeClr val="tx1"/>
              </a:solidFill>
            </a:endParaRP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8100393" y="4797152"/>
            <a:ext cx="98018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b="1" dirty="0" smtClean="0">
                <a:solidFill>
                  <a:schemeClr val="tx1"/>
                </a:solidFill>
              </a:rPr>
              <a:t>Πρόοδος τρέχοντα μήνα</a:t>
            </a:r>
            <a:endParaRPr lang="el-GR" sz="900" b="1" dirty="0">
              <a:solidFill>
                <a:schemeClr val="tx1"/>
              </a:solidFill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467544" y="3627022"/>
            <a:ext cx="3312367" cy="504056"/>
            <a:chOff x="155180" y="3392996"/>
            <a:chExt cx="4272804" cy="504056"/>
          </a:xfrm>
        </p:grpSpPr>
        <p:sp>
          <p:nvSpPr>
            <p:cNvPr id="22" name="Στρογγυλεμένο ορθογώνιο 21"/>
            <p:cNvSpPr/>
            <p:nvPr/>
          </p:nvSpPr>
          <p:spPr>
            <a:xfrm>
              <a:off x="155180" y="3392996"/>
              <a:ext cx="2484189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Κατάργηση επισύναψης πιστοποιητικού βαρών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Ευθεία γραμμή σύνδεσης 24"/>
            <p:cNvCxnSpPr>
              <a:stCxn id="22" idx="3"/>
            </p:cNvCxnSpPr>
            <p:nvPr/>
          </p:nvCxnSpPr>
          <p:spPr>
            <a:xfrm>
              <a:off x="2639369" y="3645024"/>
              <a:ext cx="1788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V="1">
              <a:off x="4427984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Ομάδα 26"/>
          <p:cNvGrpSpPr/>
          <p:nvPr/>
        </p:nvGrpSpPr>
        <p:grpSpPr>
          <a:xfrm>
            <a:off x="6518823" y="3753036"/>
            <a:ext cx="2576286" cy="504056"/>
            <a:chOff x="7020272" y="3392996"/>
            <a:chExt cx="1944216" cy="504056"/>
          </a:xfrm>
        </p:grpSpPr>
        <p:sp>
          <p:nvSpPr>
            <p:cNvPr id="28" name="Στρογγυλεμένο ορθογώνιο 27"/>
            <p:cNvSpPr/>
            <p:nvPr/>
          </p:nvSpPr>
          <p:spPr>
            <a:xfrm>
              <a:off x="7596336" y="3392996"/>
              <a:ext cx="1368152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 dirty="0" smtClean="0">
                  <a:solidFill>
                    <a:schemeClr val="tx1"/>
                  </a:solidFill>
                </a:rPr>
                <a:t>Ψήφιση βελτιώσεων Νόμου</a:t>
              </a:r>
              <a:endParaRPr lang="el-GR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Ευθεία γραμμή σύνδεσης 28"/>
            <p:cNvCxnSpPr>
              <a:stCxn id="28" idx="1"/>
            </p:cNvCxnSpPr>
            <p:nvPr/>
          </p:nvCxnSpPr>
          <p:spPr>
            <a:xfrm flipH="1">
              <a:off x="7020272" y="3645024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7020272" y="3392996"/>
              <a:ext cx="0" cy="2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540737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Ηλεκτρονική Πλατφόρμα Προστασίας Κύριας Κατοικίας</a:t>
            </a:r>
          </a:p>
          <a:p>
            <a:r>
              <a:rPr lang="el-GR" sz="1000" dirty="0">
                <a:solidFill>
                  <a:schemeClr val="bg1"/>
                </a:solidFill>
              </a:rPr>
              <a:t>Ειδική Γραμματεία Διαχείρισης Ιδιωτικού Χρέους (ΕΓΔΙΧ</a:t>
            </a:r>
            <a:r>
              <a:rPr lang="el-GR" sz="1000" dirty="0" smtClean="0">
                <a:solidFill>
                  <a:schemeClr val="bg1"/>
                </a:solidFill>
              </a:rPr>
              <a:t>)</a:t>
            </a:r>
            <a:endParaRPr lang="el-GR" sz="1000" dirty="0">
              <a:solidFill>
                <a:schemeClr val="bg1"/>
              </a:solidFill>
            </a:endParaRPr>
          </a:p>
        </p:txBody>
      </p:sp>
      <p:grpSp>
        <p:nvGrpSpPr>
          <p:cNvPr id="2" name="Ομάδα 6"/>
          <p:cNvGrpSpPr/>
          <p:nvPr/>
        </p:nvGrpSpPr>
        <p:grpSpPr>
          <a:xfrm>
            <a:off x="5940152" y="5471351"/>
            <a:ext cx="1224136" cy="1404136"/>
            <a:chOff x="3431826" y="4919934"/>
            <a:chExt cx="1800200" cy="1817177"/>
          </a:xfrm>
        </p:grpSpPr>
        <p:cxnSp>
          <p:nvCxnSpPr>
            <p:cNvPr id="8" name="18 - Ευθύγραμμο βέλος σύνδεσης"/>
            <p:cNvCxnSpPr>
              <a:stCxn id="9" idx="4"/>
              <a:endCxn id="10" idx="0"/>
            </p:cNvCxnSpPr>
            <p:nvPr/>
          </p:nvCxnSpPr>
          <p:spPr>
            <a:xfrm>
              <a:off x="4247210" y="5236194"/>
              <a:ext cx="84715" cy="70882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6 - Έλλειψη"/>
            <p:cNvSpPr/>
            <p:nvPr/>
          </p:nvSpPr>
          <p:spPr>
            <a:xfrm>
              <a:off x="3431826" y="5945023"/>
              <a:ext cx="1800200" cy="792088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Ψήφιση βελτιώσεων Νόμου</a:t>
              </a:r>
            </a:p>
          </p:txBody>
        </p:sp>
      </p:grpSp>
      <p:grpSp>
        <p:nvGrpSpPr>
          <p:cNvPr id="15" name="Ομάδα 11"/>
          <p:cNvGrpSpPr/>
          <p:nvPr/>
        </p:nvGrpSpPr>
        <p:grpSpPr>
          <a:xfrm>
            <a:off x="2190057" y="5445224"/>
            <a:ext cx="1728192" cy="1414032"/>
            <a:chOff x="3425206" y="4919934"/>
            <a:chExt cx="1600178" cy="1776088"/>
          </a:xfrm>
        </p:grpSpPr>
        <p:cxnSp>
          <p:nvCxnSpPr>
            <p:cNvPr id="16" name="18 - Ευθύγραμμο βέλος σύνδεσης"/>
            <p:cNvCxnSpPr>
              <a:stCxn id="17" idx="4"/>
              <a:endCxn id="18" idx="0"/>
            </p:cNvCxnSpPr>
            <p:nvPr/>
          </p:nvCxnSpPr>
          <p:spPr>
            <a:xfrm flipH="1">
              <a:off x="4225296" y="5236194"/>
              <a:ext cx="21914" cy="47311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6 - Έλλειψη"/>
            <p:cNvSpPr/>
            <p:nvPr/>
          </p:nvSpPr>
          <p:spPr>
            <a:xfrm>
              <a:off x="4067188" y="4919934"/>
              <a:ext cx="360040" cy="316260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b="1" i="1" dirty="0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6 - Έλλειψη"/>
            <p:cNvSpPr/>
            <p:nvPr/>
          </p:nvSpPr>
          <p:spPr>
            <a:xfrm>
              <a:off x="3425206" y="5709306"/>
              <a:ext cx="1600178" cy="986716"/>
            </a:xfrm>
            <a:prstGeom prst="ellipse">
              <a:avLst/>
            </a:prstGeom>
            <a:solidFill>
              <a:srgbClr val="8064A2">
                <a:lumMod val="60000"/>
                <a:lumOff val="40000"/>
                <a:alpha val="34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0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Κατάργηση επισύναψης πιστοποιητικού βαρών</a:t>
              </a:r>
            </a:p>
          </p:txBody>
        </p:sp>
      </p:grpSp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081243"/>
              </p:ext>
            </p:extLst>
          </p:nvPr>
        </p:nvGraphicFramePr>
        <p:xfrm>
          <a:off x="107504" y="90872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8546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1031</Words>
  <Application>Microsoft Office PowerPoint</Application>
  <PresentationFormat>On-screen Show (4:3)</PresentationFormat>
  <Paragraphs>282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ΕΥΑΓΓΕΛΟΣ Λ. ΠΗΓΟΥΝΑΚΗΣ</dc:creator>
  <cp:lastModifiedBy>FK</cp:lastModifiedBy>
  <cp:revision>132</cp:revision>
  <cp:lastPrinted>2019-11-11T14:41:58Z</cp:lastPrinted>
  <dcterms:created xsi:type="dcterms:W3CDTF">2019-10-10T06:57:47Z</dcterms:created>
  <dcterms:modified xsi:type="dcterms:W3CDTF">2020-01-06T18:50:47Z</dcterms:modified>
</cp:coreProperties>
</file>