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media/image4.png" ContentType="image/png"/>
  <Override PartName="/ppt/media/image5.jpeg" ContentType="image/jpeg"/>
  <Override PartName="/ppt/media/image3.png" ContentType="image/png"/>
  <Override PartName="/ppt/media/image2.png" ContentType="image/png"/>
  <Override PartName="/ppt/media/image1.png" ContentType="image/png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l-GR" sz="6000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l-GR" sz="2400" strike="noStrike">
                <a:solidFill>
                  <a:srgbClr val="000000"/>
                </a:solidFill>
                <a:latin typeface="Calibri"/>
              </a:rPr>
              <a:t>Click to edit Master subtitle style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l-GR" sz="1200" strike="noStrike">
                <a:solidFill>
                  <a:srgbClr val="8b8b8b"/>
                </a:solidFill>
                <a:latin typeface="Calibri"/>
              </a:rPr>
              <a:t>14/9/2021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AB41858-CDBC-40E4-AE8F-0CEE0D2F4A2F}" type="slidenum">
              <a:rPr lang="el-GR" sz="1200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l-GR" sz="2800">
                <a:latin typeface="Calibri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 sz="2000">
                <a:latin typeface="Calibri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l-GR">
                <a:latin typeface="Calibri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l-GR">
                <a:latin typeface="Calibri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Έβδομο επίπεδο διάρθρωσης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l-GR" sz="1200" strike="noStrike">
                <a:solidFill>
                  <a:srgbClr val="8b8b8b"/>
                </a:solidFill>
                <a:latin typeface="Calibri"/>
              </a:rPr>
              <a:t>14/9/2021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4AF6558-C14F-4AE6-8502-1B970FF95D19}" type="slidenum">
              <a:rPr lang="el-GR" sz="1200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l-GR">
                <a:latin typeface="Calibri"/>
              </a:rPr>
              <a:t>Πατήστε για επεξεργασία της μορφής κειμένου του τίτλου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l-GR" sz="2800">
                <a:latin typeface="Calibri"/>
              </a:rPr>
              <a:t>Πατήστε για επεξεργασία της μορφής κειμένου διάρθρωσης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l-GR" sz="2000">
                <a:latin typeface="Calibri"/>
              </a:rPr>
              <a:t>Δεύτερο επίπεδο διάρθρωσης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l-GR">
                <a:latin typeface="Calibri"/>
              </a:rPr>
              <a:t>Τρίτο επίπεδο διάρθρωσης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l-GR">
                <a:latin typeface="Calibri"/>
              </a:rPr>
              <a:t>Τέταρτο επίπεδο διάρθρωσης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Πέμπτο επίπεδο διάρθρωσης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Έκτο επίπεδο διάρθρωσης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l-GR" sz="2000">
                <a:latin typeface="Calibri"/>
              </a:rPr>
              <a:t>Έβδομο επίπεδο διάρθρωσης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532440" y="3134880"/>
            <a:ext cx="5666760" cy="31078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Ρυθμιζόμενες Χρεώσεις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0" name="CustomShape 2"/>
          <p:cNvSpPr/>
          <p:nvPr/>
        </p:nvSpPr>
        <p:spPr>
          <a:xfrm>
            <a:off x="532440" y="646560"/>
            <a:ext cx="5666760" cy="228492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Χρεώσεις Προμήθειας ΔΕΗ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1" name="CustomShape 3"/>
          <p:cNvSpPr/>
          <p:nvPr/>
        </p:nvSpPr>
        <p:spPr>
          <a:xfrm>
            <a:off x="532440" y="1091520"/>
            <a:ext cx="4824720" cy="130716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Πάγια Χρέωση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kWh 300X0,11058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Ρήτρα Αναπροσαρμ.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Έκπτωση Ενέργειας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Επιδότηση Πολιτείας</a:t>
            </a:r>
            <a:endParaRPr/>
          </a:p>
        </p:txBody>
      </p:sp>
      <p:sp>
        <p:nvSpPr>
          <p:cNvPr id="82" name="CustomShape 4"/>
          <p:cNvSpPr/>
          <p:nvPr/>
        </p:nvSpPr>
        <p:spPr>
          <a:xfrm>
            <a:off x="4594680" y="1073160"/>
            <a:ext cx="1555920" cy="130716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0,42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33,17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20,54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-9,95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-9,00</a:t>
            </a:r>
            <a:endParaRPr/>
          </a:p>
        </p:txBody>
      </p:sp>
      <p:sp>
        <p:nvSpPr>
          <p:cNvPr id="83" name="CustomShape 5"/>
          <p:cNvSpPr/>
          <p:nvPr/>
        </p:nvSpPr>
        <p:spPr>
          <a:xfrm>
            <a:off x="4671000" y="711720"/>
            <a:ext cx="1404000" cy="3340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35,18</a:t>
            </a:r>
            <a:endParaRPr/>
          </a:p>
        </p:txBody>
      </p:sp>
      <p:sp>
        <p:nvSpPr>
          <p:cNvPr id="84" name="CustomShape 6"/>
          <p:cNvSpPr/>
          <p:nvPr/>
        </p:nvSpPr>
        <p:spPr>
          <a:xfrm>
            <a:off x="363960" y="110880"/>
            <a:ext cx="954468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Calibri"/>
              </a:rPr>
              <a:t>Κατανάλωση 300 kWh ανά μήνα. Δείγμα εκκαθαριστικού λογαριασμού ενός μήνα</a:t>
            </a:r>
            <a:endParaRPr/>
          </a:p>
        </p:txBody>
      </p:sp>
      <p:sp>
        <p:nvSpPr>
          <p:cNvPr id="85" name="CustomShape 7"/>
          <p:cNvSpPr/>
          <p:nvPr/>
        </p:nvSpPr>
        <p:spPr>
          <a:xfrm>
            <a:off x="544680" y="3523320"/>
            <a:ext cx="4824720" cy="214416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ΑΔΜΗΕ: ΣΥΣΤΗΜΑ ΜΕΤΑΦΟΡΑΣ Η/Ε: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(8kVAx30/365x0,130 €/kVA) + 300 kWhx0,0056€/kWh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ΔΕΔΔΗΕ: ΔΙΚΤΥΟ ΔΙΑΝΟΜΗΣ Η/Ε: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(8kVAx30/365x0,52€/kVA + 300 kWhx0,02130€/kWh)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ΥΚΩ: ΥΠΗΡΕΣΙΕΣ ΚΟΙΝΗΣ ΩΦΕΛΕΙΑΣ: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ΗΜΕΡΑΣ  (300kWhx0,0069€/kWh)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ΕΤΜΕΑΡ 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300kWhx0,017€/kWh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ΛΟΙΠΕΣ ΧΡΕΩΣΕΙΣ 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300kWhx0,00007€/kWh</a:t>
            </a:r>
            <a:endParaRPr/>
          </a:p>
        </p:txBody>
      </p:sp>
      <p:sp>
        <p:nvSpPr>
          <p:cNvPr id="86" name="CustomShape 8"/>
          <p:cNvSpPr/>
          <p:nvPr/>
        </p:nvSpPr>
        <p:spPr>
          <a:xfrm>
            <a:off x="4020480" y="3513240"/>
            <a:ext cx="2133720" cy="226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1,77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6,73</a:t>
            </a:r>
            <a:endParaRPr/>
          </a:p>
          <a:p>
            <a:pPr algn="r">
              <a:lnSpc>
                <a:spcPct val="15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2,07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5,10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0,02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87" name="CustomShape 9"/>
          <p:cNvSpPr/>
          <p:nvPr/>
        </p:nvSpPr>
        <p:spPr>
          <a:xfrm>
            <a:off x="4795560" y="3171240"/>
            <a:ext cx="1404000" cy="3340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15,69</a:t>
            </a:r>
            <a:endParaRPr/>
          </a:p>
        </p:txBody>
      </p:sp>
      <p:sp>
        <p:nvSpPr>
          <p:cNvPr id="88" name="CustomShape 10"/>
          <p:cNvSpPr/>
          <p:nvPr/>
        </p:nvSpPr>
        <p:spPr>
          <a:xfrm>
            <a:off x="6423480" y="646560"/>
            <a:ext cx="5666760" cy="639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Έναντι Κατανάλωσης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89" name="CustomShape 11"/>
          <p:cNvSpPr/>
          <p:nvPr/>
        </p:nvSpPr>
        <p:spPr>
          <a:xfrm>
            <a:off x="6423480" y="1427040"/>
            <a:ext cx="5666760" cy="11876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Διάφορα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0" name="CustomShape 12"/>
          <p:cNvSpPr/>
          <p:nvPr/>
        </p:nvSpPr>
        <p:spPr>
          <a:xfrm>
            <a:off x="6441120" y="1833480"/>
            <a:ext cx="4824720" cy="577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ΕΦΚ (Ν.3336/05)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ΕΙΔ.ΤΕΛ. 5ο/οο Ν.2093/92</a:t>
            </a:r>
            <a:endParaRPr/>
          </a:p>
        </p:txBody>
      </p:sp>
      <p:sp>
        <p:nvSpPr>
          <p:cNvPr id="91" name="CustomShape 13"/>
          <p:cNvSpPr/>
          <p:nvPr/>
        </p:nvSpPr>
        <p:spPr>
          <a:xfrm>
            <a:off x="10503360" y="1815120"/>
            <a:ext cx="1555920" cy="577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0,66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0,23</a:t>
            </a:r>
            <a:endParaRPr/>
          </a:p>
        </p:txBody>
      </p:sp>
      <p:sp>
        <p:nvSpPr>
          <p:cNvPr id="92" name="CustomShape 14"/>
          <p:cNvSpPr/>
          <p:nvPr/>
        </p:nvSpPr>
        <p:spPr>
          <a:xfrm>
            <a:off x="10655280" y="146160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0,89</a:t>
            </a:r>
            <a:endParaRPr/>
          </a:p>
        </p:txBody>
      </p:sp>
      <p:sp>
        <p:nvSpPr>
          <p:cNvPr id="93" name="CustomShape 15"/>
          <p:cNvSpPr/>
          <p:nvPr/>
        </p:nvSpPr>
        <p:spPr>
          <a:xfrm>
            <a:off x="6423480" y="2761200"/>
            <a:ext cx="5666760" cy="9133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ΦΠΑ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4" name="CustomShape 16"/>
          <p:cNvSpPr/>
          <p:nvPr/>
        </p:nvSpPr>
        <p:spPr>
          <a:xfrm>
            <a:off x="6441120" y="3168000"/>
            <a:ext cx="4824720" cy="333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ΦΠΑ      51,53 x 6%</a:t>
            </a:r>
            <a:endParaRPr/>
          </a:p>
        </p:txBody>
      </p:sp>
      <p:sp>
        <p:nvSpPr>
          <p:cNvPr id="95" name="CustomShape 17"/>
          <p:cNvSpPr/>
          <p:nvPr/>
        </p:nvSpPr>
        <p:spPr>
          <a:xfrm>
            <a:off x="10503360" y="3149280"/>
            <a:ext cx="1555920" cy="333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= 3,09</a:t>
            </a:r>
            <a:endParaRPr/>
          </a:p>
        </p:txBody>
      </p:sp>
      <p:sp>
        <p:nvSpPr>
          <p:cNvPr id="96" name="CustomShape 18"/>
          <p:cNvSpPr/>
          <p:nvPr/>
        </p:nvSpPr>
        <p:spPr>
          <a:xfrm>
            <a:off x="10655280" y="279576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3,09</a:t>
            </a:r>
            <a:endParaRPr/>
          </a:p>
        </p:txBody>
      </p:sp>
      <p:sp>
        <p:nvSpPr>
          <p:cNvPr id="97" name="CustomShape 19"/>
          <p:cNvSpPr/>
          <p:nvPr/>
        </p:nvSpPr>
        <p:spPr>
          <a:xfrm>
            <a:off x="6423480" y="3811680"/>
            <a:ext cx="5666760" cy="639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ΔΗΜΟΣ &amp; ΕΡΤ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98" name="CustomShape 20"/>
          <p:cNvSpPr/>
          <p:nvPr/>
        </p:nvSpPr>
        <p:spPr>
          <a:xfrm>
            <a:off x="10655280" y="384624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13,83</a:t>
            </a:r>
            <a:endParaRPr/>
          </a:p>
        </p:txBody>
      </p:sp>
      <p:sp>
        <p:nvSpPr>
          <p:cNvPr id="99" name="CustomShape 21"/>
          <p:cNvSpPr/>
          <p:nvPr/>
        </p:nvSpPr>
        <p:spPr>
          <a:xfrm>
            <a:off x="9338760" y="6026760"/>
            <a:ext cx="25192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Συνολικό ποσό :  68,68€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532440" y="3134880"/>
            <a:ext cx="5666760" cy="31078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Ρυθμιζόμενες Χρεώσεις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532440" y="646560"/>
            <a:ext cx="5666760" cy="228492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Χρεώσεις Προμήθειας ΔΕΗ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2" name="CustomShape 3"/>
          <p:cNvSpPr/>
          <p:nvPr/>
        </p:nvSpPr>
        <p:spPr>
          <a:xfrm>
            <a:off x="532440" y="1091520"/>
            <a:ext cx="4824720" cy="17938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Πάγια Χρέωση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kWh 300X0,11058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Ρήτρα Αναπροσαρμ.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Έκπτωση Ενέργειας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Επιδότηση Πολιτείας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Επιπλέον Έκπτωση ΔΕΗ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3" name="CustomShape 4"/>
          <p:cNvSpPr/>
          <p:nvPr/>
        </p:nvSpPr>
        <p:spPr>
          <a:xfrm>
            <a:off x="4594680" y="1073160"/>
            <a:ext cx="1555920" cy="155052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0,42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44,23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27,38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-13,27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-9,00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-3,00</a:t>
            </a:r>
            <a:endParaRPr/>
          </a:p>
        </p:txBody>
      </p:sp>
      <p:sp>
        <p:nvSpPr>
          <p:cNvPr id="104" name="CustomShape 5"/>
          <p:cNvSpPr/>
          <p:nvPr/>
        </p:nvSpPr>
        <p:spPr>
          <a:xfrm>
            <a:off x="4671000" y="711720"/>
            <a:ext cx="1404000" cy="3340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46,76</a:t>
            </a:r>
            <a:endParaRPr/>
          </a:p>
        </p:txBody>
      </p:sp>
      <p:sp>
        <p:nvSpPr>
          <p:cNvPr id="105" name="CustomShape 6"/>
          <p:cNvSpPr/>
          <p:nvPr/>
        </p:nvSpPr>
        <p:spPr>
          <a:xfrm>
            <a:off x="544680" y="3523320"/>
            <a:ext cx="4824720" cy="214416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ΑΔΜΗΕ: ΣΥΣΤΗΜΑ ΜΕΤΑΦΟΡΑΣ Η/Ε: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(8kVAx30/365x0,130 €/kVA) + 400 kWhx0,0056€/kWh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ΔΕΔΔΗΕ: ΔΙΚΤΥΟ ΔΙΑΝΟΜΗΣ Η/Ε: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(8kVAx30/365x0,52€/kVA + 400 kWhx0,02130€/kWh)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ΥΚΩ: ΥΠΗΡΕΣΙΕΣ ΚΟΙΝΗΣ ΩΦΕΛΕΙΑΣ: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ΗΜΕΡΑΣ  (400kWhx0,0069€/kWh)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ΕΤΜΕΑΡ 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400kWhx0,017€/kWh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ΛΟΙΠΕΣ ΧΡΕΩΣΕΙΣ :</a:t>
            </a:r>
            <a:endParaRPr/>
          </a:p>
          <a:p>
            <a:pPr>
              <a:lnSpc>
                <a:spcPct val="100000"/>
              </a:lnSpc>
            </a:pPr>
            <a:r>
              <a:rPr lang="el-GR" sz="1100" strike="noStrike">
                <a:solidFill>
                  <a:srgbClr val="000000"/>
                </a:solidFill>
                <a:latin typeface="Ping LCG Regular"/>
                <a:ea typeface="Ping LCG Regular"/>
              </a:rPr>
              <a:t>400kWhx0,00007€/kWh</a:t>
            </a:r>
            <a:endParaRPr/>
          </a:p>
        </p:txBody>
      </p:sp>
      <p:sp>
        <p:nvSpPr>
          <p:cNvPr id="106" name="CustomShape 7"/>
          <p:cNvSpPr/>
          <p:nvPr/>
        </p:nvSpPr>
        <p:spPr>
          <a:xfrm>
            <a:off x="4020480" y="3513240"/>
            <a:ext cx="2133720" cy="226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2,33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8,86</a:t>
            </a:r>
            <a:endParaRPr/>
          </a:p>
          <a:p>
            <a:pPr algn="r">
              <a:lnSpc>
                <a:spcPct val="15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2,76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6,80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0,02</a:t>
            </a:r>
            <a:endParaRPr/>
          </a:p>
          <a:p>
            <a:pPr algn="r">
              <a:lnSpc>
                <a:spcPct val="100000"/>
              </a:lnSpc>
            </a:pPr>
            <a:endParaRPr/>
          </a:p>
        </p:txBody>
      </p:sp>
      <p:sp>
        <p:nvSpPr>
          <p:cNvPr id="107" name="CustomShape 8"/>
          <p:cNvSpPr/>
          <p:nvPr/>
        </p:nvSpPr>
        <p:spPr>
          <a:xfrm>
            <a:off x="4795560" y="3171240"/>
            <a:ext cx="1404000" cy="334080"/>
          </a:xfrm>
          <a:prstGeom prst="rect">
            <a:avLst/>
          </a:prstGeom>
          <a:solidFill>
            <a:srgbClr val="aed2f2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20,77</a:t>
            </a:r>
            <a:endParaRPr/>
          </a:p>
        </p:txBody>
      </p:sp>
      <p:sp>
        <p:nvSpPr>
          <p:cNvPr id="108" name="CustomShape 9"/>
          <p:cNvSpPr/>
          <p:nvPr/>
        </p:nvSpPr>
        <p:spPr>
          <a:xfrm>
            <a:off x="6423480" y="646560"/>
            <a:ext cx="5666760" cy="639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Έναντι Κατανάλωσης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09" name="CustomShape 10"/>
          <p:cNvSpPr/>
          <p:nvPr/>
        </p:nvSpPr>
        <p:spPr>
          <a:xfrm>
            <a:off x="6423480" y="1427040"/>
            <a:ext cx="5666760" cy="118764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Διάφορα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0" name="CustomShape 11"/>
          <p:cNvSpPr/>
          <p:nvPr/>
        </p:nvSpPr>
        <p:spPr>
          <a:xfrm>
            <a:off x="6441120" y="1833480"/>
            <a:ext cx="4824720" cy="577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ΕΦΚ (Ν.3336/05)</a:t>
            </a:r>
            <a:endParaRPr/>
          </a:p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ΕΙΔ.ΤΕΛ. 5ο/οο Ν.2093/92</a:t>
            </a:r>
            <a:endParaRPr/>
          </a:p>
        </p:txBody>
      </p:sp>
      <p:sp>
        <p:nvSpPr>
          <p:cNvPr id="111" name="CustomShape 12"/>
          <p:cNvSpPr/>
          <p:nvPr/>
        </p:nvSpPr>
        <p:spPr>
          <a:xfrm>
            <a:off x="10503360" y="1815120"/>
            <a:ext cx="1555920" cy="577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0,88</a:t>
            </a:r>
            <a:endParaRPr/>
          </a:p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0,31</a:t>
            </a:r>
            <a:endParaRPr/>
          </a:p>
        </p:txBody>
      </p:sp>
      <p:sp>
        <p:nvSpPr>
          <p:cNvPr id="112" name="CustomShape 13"/>
          <p:cNvSpPr/>
          <p:nvPr/>
        </p:nvSpPr>
        <p:spPr>
          <a:xfrm>
            <a:off x="10655280" y="146160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1,19</a:t>
            </a:r>
            <a:endParaRPr/>
          </a:p>
        </p:txBody>
      </p:sp>
      <p:sp>
        <p:nvSpPr>
          <p:cNvPr id="113" name="CustomShape 14"/>
          <p:cNvSpPr/>
          <p:nvPr/>
        </p:nvSpPr>
        <p:spPr>
          <a:xfrm>
            <a:off x="6423480" y="2761200"/>
            <a:ext cx="5666760" cy="9133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ΦΠΑ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4" name="CustomShape 15"/>
          <p:cNvSpPr/>
          <p:nvPr/>
        </p:nvSpPr>
        <p:spPr>
          <a:xfrm>
            <a:off x="6441120" y="3168000"/>
            <a:ext cx="4824720" cy="333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ΦΠΑ      68,33 x 6%</a:t>
            </a:r>
            <a:endParaRPr/>
          </a:p>
        </p:txBody>
      </p:sp>
      <p:sp>
        <p:nvSpPr>
          <p:cNvPr id="115" name="CustomShape 16"/>
          <p:cNvSpPr/>
          <p:nvPr/>
        </p:nvSpPr>
        <p:spPr>
          <a:xfrm>
            <a:off x="10503360" y="3149280"/>
            <a:ext cx="1555920" cy="333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lang="el-GR" sz="1600" strike="noStrike">
                <a:solidFill>
                  <a:srgbClr val="000000"/>
                </a:solidFill>
                <a:latin typeface="Ping LCG Regular"/>
                <a:ea typeface="Ping LCG Regular"/>
              </a:rPr>
              <a:t>= 4,10</a:t>
            </a:r>
            <a:endParaRPr/>
          </a:p>
        </p:txBody>
      </p:sp>
      <p:sp>
        <p:nvSpPr>
          <p:cNvPr id="116" name="CustomShape 17"/>
          <p:cNvSpPr/>
          <p:nvPr/>
        </p:nvSpPr>
        <p:spPr>
          <a:xfrm>
            <a:off x="10655280" y="279576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4,10</a:t>
            </a:r>
            <a:endParaRPr/>
          </a:p>
        </p:txBody>
      </p:sp>
      <p:sp>
        <p:nvSpPr>
          <p:cNvPr id="117" name="CustomShape 18"/>
          <p:cNvSpPr/>
          <p:nvPr/>
        </p:nvSpPr>
        <p:spPr>
          <a:xfrm>
            <a:off x="6423480" y="3811680"/>
            <a:ext cx="5666760" cy="639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ΔΗΜΟΣ &amp; ΕΡΤ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18" name="CustomShape 19"/>
          <p:cNvSpPr/>
          <p:nvPr/>
        </p:nvSpPr>
        <p:spPr>
          <a:xfrm>
            <a:off x="10655280" y="3846240"/>
            <a:ext cx="1404000" cy="334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1" lang="el-GR" sz="1600" strike="noStrike">
                <a:solidFill>
                  <a:srgbClr val="000000"/>
                </a:solidFill>
                <a:latin typeface="Ping LCG Bold"/>
                <a:ea typeface="Ping LCG Bold"/>
              </a:rPr>
              <a:t>13,83</a:t>
            </a:r>
            <a:endParaRPr/>
          </a:p>
        </p:txBody>
      </p:sp>
      <p:sp>
        <p:nvSpPr>
          <p:cNvPr id="119" name="CustomShape 20"/>
          <p:cNvSpPr/>
          <p:nvPr/>
        </p:nvSpPr>
        <p:spPr>
          <a:xfrm>
            <a:off x="363960" y="110880"/>
            <a:ext cx="86396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Calibri"/>
              </a:rPr>
              <a:t>Κατανάλωση 400 kWh ανά μήνα. Δείγμα εκκαθαριστικού λογαριασμού ενός μήνα</a:t>
            </a:r>
            <a:endParaRPr/>
          </a:p>
        </p:txBody>
      </p:sp>
      <p:sp>
        <p:nvSpPr>
          <p:cNvPr id="120" name="CustomShape 21"/>
          <p:cNvSpPr/>
          <p:nvPr/>
        </p:nvSpPr>
        <p:spPr>
          <a:xfrm>
            <a:off x="9338760" y="6026760"/>
            <a:ext cx="25192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l-GR" strike="noStrike">
                <a:solidFill>
                  <a:srgbClr val="000000"/>
                </a:solidFill>
                <a:latin typeface="Ping LCG Bold"/>
                <a:ea typeface="Ping LCG Bold"/>
              </a:rPr>
              <a:t>Συνολικό ποσό : 86,65€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1" descr=""/>
          <p:cNvPicPr/>
          <p:nvPr/>
        </p:nvPicPr>
        <p:blipFill>
          <a:blip r:embed="rId1"/>
          <a:stretch/>
        </p:blipFill>
        <p:spPr>
          <a:xfrm>
            <a:off x="1500480" y="578160"/>
            <a:ext cx="8762760" cy="6099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Table 1"/>
          <p:cNvGraphicFramePr/>
          <p:nvPr/>
        </p:nvGraphicFramePr>
        <p:xfrm>
          <a:off x="545040" y="434160"/>
          <a:ext cx="11360520" cy="6298920"/>
        </p:xfrm>
        <a:graphic>
          <a:graphicData uri="http://schemas.openxmlformats.org/drawingml/2006/table">
            <a:tbl>
              <a:tblPr/>
              <a:tblGrid>
                <a:gridCol w="1127160"/>
                <a:gridCol w="1023120"/>
                <a:gridCol w="1023120"/>
                <a:gridCol w="1023120"/>
                <a:gridCol w="1023120"/>
                <a:gridCol w="1023120"/>
                <a:gridCol w="1023120"/>
                <a:gridCol w="1023120"/>
                <a:gridCol w="1023120"/>
                <a:gridCol w="1023120"/>
                <a:gridCol w="1025280"/>
              </a:tblGrid>
              <a:tr h="733680">
                <a:tc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DAY AHEAD MARKET PRICES</a:t>
                      </a: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
</a:t>
                      </a: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(€/MWh)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</a:tr>
              <a:tr h="374040">
                <a:tc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/>
                    </a:p>
                  </a:txBody>
                  <a:tcPr/>
                </a:tc>
              </a:tr>
              <a:tr h="544680">
                <a:tc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JAN-21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FEB-21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MAR-21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APR-21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MAY-21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JUNE-21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JULY-21 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AUG-21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SEPT-21</a:t>
                      </a: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
</a:t>
                      </a: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 (month to date)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YEAR TO DATE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AUSTRIA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57.69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53.65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60.04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54.83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74.29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83.68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82.83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119.62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67.00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BELGIUM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57.46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48.57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46.61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56.99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55.63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74.44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77.42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79.47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122.94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64.61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BULGARIA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53.22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46.83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52.06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61.69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60.03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77.18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94.89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111.55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111.57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71.61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CROATIA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53.89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64.47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59.90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78.39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93.77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105.51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122.21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72.56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FRANCE 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59.48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49.01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50.22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63.10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55.28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73.51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78.37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77.30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116.70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65.53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GERMANY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52.81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48.70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47.16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53.61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53.35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74.08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81.37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82.70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119.42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64.14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GREECE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52.52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50.36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57.64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64.17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63.16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83.47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101.86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121.72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121.81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ff0000"/>
                          </a:solidFill>
                          <a:latin typeface="Calibri"/>
                        </a:rPr>
                        <a:t>76.53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HUNGARY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56.40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50.85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55.04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62.94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77.90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95.15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109.02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119.37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73.07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ITALY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60.71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56.57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69.02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69.91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84.80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102.66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112.40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135.96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79.63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NETHERLANDS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53.63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49.23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48.88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53.83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56.13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76.46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82.58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86.62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121.29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65.87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POLAND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54.78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58.88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59.63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59.33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60.21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76.19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82.39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61.85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96.23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68.63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ROMANIA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55.68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48.09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54.47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62.80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58.74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76.95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93.84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112.70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116.96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72.52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SLOVAKIA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55.77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50.48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53.73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60.65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59.78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75.79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86.44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85.48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118.47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68.26</a:t>
                      </a:r>
                      <a:endParaRPr/>
                    </a:p>
                  </a:txBody>
                  <a:tcPr/>
                </a:tc>
              </a:tr>
              <a:tr h="35928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CZECH REPUBLIC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56.16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50.64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53.72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60.24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59.29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75.10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85.07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84.88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118.47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67.89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SERBIA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53.25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46.86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54.04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63.59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59.90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78.63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95.35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109.65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119.56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72.46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SLOVENIA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57.54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50.38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55.94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64.47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59.89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78.39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93.75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105.46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122.22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73.00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SPAIN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60.17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28.49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45.45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65.02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67.12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83.30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92.42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105.94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136.37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71.61</a:t>
                      </a:r>
                      <a:endParaRPr/>
                    </a:p>
                  </a:txBody>
                  <a:tcPr/>
                </a:tc>
              </a:tr>
              <a:tr h="23796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PORTUGAL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60.69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28.19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45.39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64.93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67.12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83.29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92.60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105.99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136.37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71.65</a:t>
                      </a:r>
                      <a:endParaRPr/>
                    </a:p>
                  </a:txBody>
                  <a:tcPr/>
                </a:tc>
              </a:tr>
              <a:tr h="241920">
                <a:tc>
                  <a:txBody>
                    <a:bodyPr lIns="5040" rIns="5040" tIns="5040" bIns="0" anchor="ctr"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SWITZERLAND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60.49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53.87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56.17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63.63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57.81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73.57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80.96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82.55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120.09</a:t>
                      </a:r>
                      <a:endParaRPr/>
                    </a:p>
                  </a:txBody>
                  <a:tcPr/>
                </a:tc>
                <a:tc>
                  <a:txBody>
                    <a:bodyPr lIns="5040" rIns="5040" tIns="504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800" strike="noStrike">
                          <a:solidFill>
                            <a:srgbClr val="000000"/>
                          </a:solidFill>
                          <a:latin typeface="Calibri"/>
                        </a:rPr>
                        <a:t>68.39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Application>LibreOffice/4.4.0.3$Windows_x86 LibreOffice_project/de093506bcdc5fafd9023ee680b8c60e3e0645d7</Application>
  <Paragraphs>365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2021-09-13T12:38:07Z</dcterms:created>
  <dc:creator>Διαμαντοπούλου Αλεξάνδρα</dc:creator>
  <dc:language>el-GR</dc:language>
  <cp:lastModifiedBy>Achilleas Topas</cp:lastModifiedBy>
  <dcterms:modified xsi:type="dcterms:W3CDTF">2021-09-14T10:36:48Z</dcterms:modified>
  <cp:revision>24</cp:revision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Προσαρμογή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4</vt:i4>
  </property>
</Properties>
</file>