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</p:sldMasterIdLst>
  <p:notesMasterIdLst>
    <p:notesMasterId r:id="rId10"/>
  </p:notesMasterIdLst>
  <p:sldIdLst>
    <p:sldId id="257" r:id="rId6"/>
    <p:sldId id="3600" r:id="rId7"/>
    <p:sldId id="3627" r:id="rId8"/>
    <p:sldId id="3624" r:id="rId9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/>
    <p:restoredTop sz="95669"/>
  </p:normalViewPr>
  <p:slideViewPr>
    <p:cSldViewPr snapToGrid="0" snapToObjects="1">
      <p:cViewPr>
        <p:scale>
          <a:sx n="94" d="100"/>
          <a:sy n="94" d="100"/>
        </p:scale>
        <p:origin x="-110" y="-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ssis Ioannidis" userId="8b972713-f82d-4996-a30c-9b28beee5960" providerId="ADAL" clId="{17342E4A-4326-4A5E-9713-E22F6F3304DD}"/>
    <pc:docChg chg="delSld modSld delMainMaster">
      <pc:chgData name="Zissis Ioannidis" userId="8b972713-f82d-4996-a30c-9b28beee5960" providerId="ADAL" clId="{17342E4A-4326-4A5E-9713-E22F6F3304DD}" dt="2022-06-19T10:30:01.344" v="25" actId="20577"/>
      <pc:docMkLst>
        <pc:docMk/>
      </pc:docMkLst>
      <pc:sldChg chg="del">
        <pc:chgData name="Zissis Ioannidis" userId="8b972713-f82d-4996-a30c-9b28beee5960" providerId="ADAL" clId="{17342E4A-4326-4A5E-9713-E22F6F3304DD}" dt="2022-05-27T06:21:05.387" v="1" actId="47"/>
        <pc:sldMkLst>
          <pc:docMk/>
          <pc:sldMk cId="4052575547" sldId="3587"/>
        </pc:sldMkLst>
      </pc:sldChg>
      <pc:sldChg chg="modSp mod">
        <pc:chgData name="Zissis Ioannidis" userId="8b972713-f82d-4996-a30c-9b28beee5960" providerId="ADAL" clId="{17342E4A-4326-4A5E-9713-E22F6F3304DD}" dt="2022-06-19T10:29:19.569" v="21" actId="20577"/>
        <pc:sldMkLst>
          <pc:docMk/>
          <pc:sldMk cId="80013005" sldId="3600"/>
        </pc:sldMkLst>
        <pc:spChg chg="mod">
          <ac:chgData name="Zissis Ioannidis" userId="8b972713-f82d-4996-a30c-9b28beee5960" providerId="ADAL" clId="{17342E4A-4326-4A5E-9713-E22F6F3304DD}" dt="2022-06-19T10:27:51.330" v="19" actId="20577"/>
          <ac:spMkLst>
            <pc:docMk/>
            <pc:sldMk cId="80013005" sldId="3600"/>
            <ac:spMk id="7" creationId="{85AE1DBD-66E7-7E4A-8B2D-CDD406C75861}"/>
          </ac:spMkLst>
        </pc:spChg>
        <pc:spChg chg="mod">
          <ac:chgData name="Zissis Ioannidis" userId="8b972713-f82d-4996-a30c-9b28beee5960" providerId="ADAL" clId="{17342E4A-4326-4A5E-9713-E22F6F3304DD}" dt="2022-06-19T10:29:19.569" v="21" actId="20577"/>
          <ac:spMkLst>
            <pc:docMk/>
            <pc:sldMk cId="80013005" sldId="3600"/>
            <ac:spMk id="12" creationId="{151C93E7-67F8-4E59-B993-B89D30C3FF23}"/>
          </ac:spMkLst>
        </pc:spChg>
      </pc:sldChg>
      <pc:sldChg chg="del">
        <pc:chgData name="Zissis Ioannidis" userId="8b972713-f82d-4996-a30c-9b28beee5960" providerId="ADAL" clId="{17342E4A-4326-4A5E-9713-E22F6F3304DD}" dt="2022-05-27T06:21:05.387" v="1" actId="47"/>
        <pc:sldMkLst>
          <pc:docMk/>
          <pc:sldMk cId="583154725" sldId="3619"/>
        </pc:sldMkLst>
      </pc:sldChg>
      <pc:sldChg chg="del">
        <pc:chgData name="Zissis Ioannidis" userId="8b972713-f82d-4996-a30c-9b28beee5960" providerId="ADAL" clId="{17342E4A-4326-4A5E-9713-E22F6F3304DD}" dt="2022-05-27T06:20:57.298" v="0" actId="47"/>
        <pc:sldMkLst>
          <pc:docMk/>
          <pc:sldMk cId="2682992819" sldId="3621"/>
        </pc:sldMkLst>
      </pc:sldChg>
      <pc:sldChg chg="del">
        <pc:chgData name="Zissis Ioannidis" userId="8b972713-f82d-4996-a30c-9b28beee5960" providerId="ADAL" clId="{17342E4A-4326-4A5E-9713-E22F6F3304DD}" dt="2022-05-27T06:21:05.387" v="1" actId="47"/>
        <pc:sldMkLst>
          <pc:docMk/>
          <pc:sldMk cId="2666616413" sldId="3622"/>
        </pc:sldMkLst>
      </pc:sldChg>
      <pc:sldChg chg="del">
        <pc:chgData name="Zissis Ioannidis" userId="8b972713-f82d-4996-a30c-9b28beee5960" providerId="ADAL" clId="{17342E4A-4326-4A5E-9713-E22F6F3304DD}" dt="2022-05-27T06:21:05.387" v="1" actId="47"/>
        <pc:sldMkLst>
          <pc:docMk/>
          <pc:sldMk cId="3470794714" sldId="3623"/>
        </pc:sldMkLst>
      </pc:sldChg>
      <pc:sldChg chg="modSp mod">
        <pc:chgData name="Zissis Ioannidis" userId="8b972713-f82d-4996-a30c-9b28beee5960" providerId="ADAL" clId="{17342E4A-4326-4A5E-9713-E22F6F3304DD}" dt="2022-06-19T10:30:01.344" v="25" actId="20577"/>
        <pc:sldMkLst>
          <pc:docMk/>
          <pc:sldMk cId="890482400" sldId="3624"/>
        </pc:sldMkLst>
        <pc:spChg chg="mod">
          <ac:chgData name="Zissis Ioannidis" userId="8b972713-f82d-4996-a30c-9b28beee5960" providerId="ADAL" clId="{17342E4A-4326-4A5E-9713-E22F6F3304DD}" dt="2022-06-19T10:30:01.344" v="25" actId="20577"/>
          <ac:spMkLst>
            <pc:docMk/>
            <pc:sldMk cId="890482400" sldId="3624"/>
            <ac:spMk id="12" creationId="{5D85F2B6-CED5-494B-BFE5-EDB78F38B8DE}"/>
          </ac:spMkLst>
        </pc:spChg>
      </pc:sldChg>
      <pc:sldChg chg="del">
        <pc:chgData name="Zissis Ioannidis" userId="8b972713-f82d-4996-a30c-9b28beee5960" providerId="ADAL" clId="{17342E4A-4326-4A5E-9713-E22F6F3304DD}" dt="2022-05-27T06:20:57.298" v="0" actId="47"/>
        <pc:sldMkLst>
          <pc:docMk/>
          <pc:sldMk cId="1300086245" sldId="3628"/>
        </pc:sldMkLst>
      </pc:sldChg>
      <pc:sldMasterChg chg="del delSldLayout">
        <pc:chgData name="Zissis Ioannidis" userId="8b972713-f82d-4996-a30c-9b28beee5960" providerId="ADAL" clId="{17342E4A-4326-4A5E-9713-E22F6F3304DD}" dt="2022-05-27T06:21:05.387" v="1" actId="47"/>
        <pc:sldMasterMkLst>
          <pc:docMk/>
          <pc:sldMasterMk cId="2409717852" sldId="2147483874"/>
        </pc:sldMasterMkLst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1626244650" sldId="2147483875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3929844576" sldId="2147483876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1102028889" sldId="2147483877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3866475338" sldId="2147483878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3672734541" sldId="2147483879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613747190" sldId="2147483880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404351964" sldId="2147483881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4294577962" sldId="2147483882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104094613" sldId="2147483883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1404887051" sldId="2147483884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2336972020" sldId="2147483885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2817291766" sldId="2147483886"/>
          </pc:sldLayoutMkLst>
        </pc:sldLayoutChg>
        <pc:sldLayoutChg chg="del">
          <pc:chgData name="Zissis Ioannidis" userId="8b972713-f82d-4996-a30c-9b28beee5960" providerId="ADAL" clId="{17342E4A-4326-4A5E-9713-E22F6F3304DD}" dt="2022-05-27T06:21:05.387" v="1" actId="47"/>
          <pc:sldLayoutMkLst>
            <pc:docMk/>
            <pc:sldMasterMk cId="2409717852" sldId="2147483874"/>
            <pc:sldLayoutMk cId="1925937054" sldId="214748388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40191497313477"/>
          <c:y val="4.1983521467144833E-2"/>
          <c:w val="0.63168209359343663"/>
          <c:h val="0.958016478532855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Ποσοστά</c:v>
                </c:pt>
              </c:strCache>
            </c:strRef>
          </c:tx>
          <c:dPt>
            <c:idx val="0"/>
            <c:bubble3D val="0"/>
            <c:spPr>
              <a:pattFill prst="pct80">
                <a:fgClr>
                  <a:srgbClr val="E7E6E6">
                    <a:lumMod val="75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9-DD45-AC3E-95C004FD0FB2}"/>
              </c:ext>
            </c:extLst>
          </c:dPt>
          <c:dPt>
            <c:idx val="1"/>
            <c:bubble3D val="0"/>
            <c:spPr>
              <a:pattFill prst="pct90">
                <a:fgClr>
                  <a:sysClr val="window" lastClr="FFFFFF">
                    <a:lumMod val="50000"/>
                  </a:sys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A9-DD45-AC3E-95C004FD0FB2}"/>
              </c:ext>
            </c:extLst>
          </c:dPt>
          <c:dPt>
            <c:idx val="2"/>
            <c:bubble3D val="0"/>
            <c:spPr>
              <a:pattFill prst="pct30">
                <a:fgClr>
                  <a:sysClr val="window" lastClr="FFFFFF">
                    <a:lumMod val="50000"/>
                  </a:sys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AF5-4BDD-A912-45EA02E2D745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9-DD45-AC3E-95C004FD0FB2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9-DD45-AC3E-95C004FD0FB2}"/>
                </c:ext>
              </c:extLst>
            </c:dLbl>
            <c:dLbl>
              <c:idx val="2"/>
              <c:layout>
                <c:manualLayout>
                  <c:x val="0"/>
                  <c:y val="3.925663795230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5-4BDD-A912-45EA02E2D745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accent5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3C-4315-8A32-ABDF09C26F56}"/>
                </c:ext>
              </c:extLst>
            </c:dLbl>
            <c:dLbl>
              <c:idx val="4"/>
              <c:layout>
                <c:manualLayout>
                  <c:x val="-1.9074099162758779E-2"/>
                  <c:y val="-2.6660920601581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rgbClr val="00206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094812533654816"/>
                      <c:h val="0.19317992096345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D3C-4315-8A32-ABDF09C26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Φυσικό Αέριο</c:v>
                </c:pt>
                <c:pt idx="1">
                  <c:v>Λιγνίτης</c:v>
                </c:pt>
                <c:pt idx="2">
                  <c:v>Εισαγωγές</c:v>
                </c:pt>
                <c:pt idx="3">
                  <c:v>Α.Π.Ε.</c:v>
                </c:pt>
                <c:pt idx="4">
                  <c:v>Μεγάλα Υδρουλεκτρικά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0.29520000000000002</c:v>
                </c:pt>
                <c:pt idx="1">
                  <c:v>0.14360000000000001</c:v>
                </c:pt>
                <c:pt idx="2">
                  <c:v>7.4500000000000011E-2</c:v>
                </c:pt>
                <c:pt idx="3">
                  <c:v>0.35109999999999991</c:v>
                </c:pt>
                <c:pt idx="4">
                  <c:v>0.13559999999999994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A9-DD45-AC3E-95C004FD0FB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36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="" xmlns:a16="http://schemas.microsoft.com/office/drawing/2014/main" id="{9FA7482B-433D-2847-AD2C-C2CC486130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98C3BD4C-008B-FC42-A6D3-57C04A648B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9FA393-C0A9-FD42-977A-C116CC2FFF09}" type="datetimeFigureOut">
              <a:rPr lang="el-GR"/>
              <a:pPr>
                <a:defRPr/>
              </a:pPr>
              <a:t>20/6/2022</a:t>
            </a:fld>
            <a:endParaRPr lang="el-GR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="" xmlns:a16="http://schemas.microsoft.com/office/drawing/2014/main" id="{C41BAA4C-B872-8847-B476-4875904517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>
            <a:extLst>
              <a:ext uri="{FF2B5EF4-FFF2-40B4-BE49-F238E27FC236}">
                <a16:creationId xmlns="" xmlns:a16="http://schemas.microsoft.com/office/drawing/2014/main" id="{AC362679-FE2D-8449-9FBE-51C83932F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022DAC44-9BE5-104A-95DA-DDE37EAD8C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098B27EC-3DB3-2C44-873D-FC4BE22E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F09765-0FD9-3944-A3E5-2CB8D4BDB9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96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09765-0FD9-3944-A3E5-2CB8D4BDB927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330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09765-0FD9-3944-A3E5-2CB8D4BDB927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4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09765-0FD9-3944-A3E5-2CB8D4BDB927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367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8348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DDF45BB-A251-3F4B-B884-287493AF95B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455613"/>
            <a:ext cx="101298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AC969931-2680-4042-B314-A8B6F6892BC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BAADD395-8AE3-5944-AF2E-438241CFA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7" y="1398896"/>
            <a:ext cx="770112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" y="116890"/>
            <a:ext cx="1512000" cy="5811297"/>
          </a:xfrm>
          <a:solidFill>
            <a:schemeClr val="bg1">
              <a:lumMod val="50000"/>
            </a:schemeClr>
          </a:solidFill>
        </p:spPr>
        <p:txBody>
          <a:bodyPr vert="vert27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934962-D22A-494C-928D-7D26984A3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3445DF2-E586-4C48-978E-1E6A9B70C15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705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E03A58A-B0D8-6E4D-B855-F9AE369B539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455613"/>
            <a:ext cx="101298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17F72416-D76A-0A4C-8119-80914F392C6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84FA611F-3D30-804B-9A73-2629DEBC5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7" y="1398896"/>
            <a:ext cx="770112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E57D0F-8485-0245-9F17-3216F38B3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2DC930F-4465-0145-9E29-FDE9231BED2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9916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16019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Κενό">
    <p:bg>
      <p:bgPr>
        <a:solidFill>
          <a:schemeClr val="tx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E9D5738-BD22-0B4F-8242-2A8239873D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8"/>
          <a:stretch>
            <a:fillRect/>
          </a:stretch>
        </p:blipFill>
        <p:spPr bwMode="auto">
          <a:xfrm>
            <a:off x="193675" y="1350963"/>
            <a:ext cx="690721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ctrTitle"/>
          </p:nvPr>
        </p:nvSpPr>
        <p:spPr>
          <a:xfrm>
            <a:off x="7184570" y="1122363"/>
            <a:ext cx="4797881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7184570" y="3602038"/>
            <a:ext cx="4797881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2ED5309-D7DE-654F-9BBF-138BDE68D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817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AFBC84F-56F3-1F4F-8873-011061582A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95301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851A816-848E-9942-A9D3-047AE25ED75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2558643C-89A1-6B43-AEA0-A19CA928027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FE8C9416-A058-734D-9AAB-C07232D40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00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F50A624-B82E-5D47-AF77-059C233BA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4CE2C6E5-EC93-8D4F-9505-3564035362E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3871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04B384D-970F-5B4E-B062-396C26DD13D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84455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8E5A246D-88FA-6745-93D4-3FB3F41E6D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D75D0EBE-7B06-1346-AF2D-630C9EA00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928722"/>
            <a:ext cx="11723735" cy="5085684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1"/>
            <a:ext cx="11723735" cy="639014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00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BDD5287-7E7E-624B-9B17-D04600E72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82160F4-D0E6-B545-A04A-249A4BA967D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1321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BD4FA-EF46-CC45-8362-7BA75BD6646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F861854F-BB95-A34F-87D4-5AF5AC9D92D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E101497E-0E4A-694F-A4C6-0DF55C3C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9017C95-6D62-9E4B-A584-23EFF1DEA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D7A13311-6FAC-A648-BDD6-824EA0421A3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7693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B6F5966-EB36-5E4C-9319-EC8C1A6FD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E51B8E0C-48E4-F64B-BD5B-711A680F8BA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F4759E46-A08C-594A-8702-B41100B89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1EDEE655-0B8E-C440-A771-ACD4C4DD9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12906"/>
          <a:stretch>
            <a:fillRect/>
          </a:stretch>
        </p:blipFill>
        <p:spPr bwMode="auto">
          <a:xfrm>
            <a:off x="6472238" y="1614488"/>
            <a:ext cx="547211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6251734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776E49B-EF1E-6544-BC58-F2238AE5A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A3A55B0E-580E-C84A-A967-7FA61F6EF37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84279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B8C624-9348-CF4F-A0B4-2C1FF3FD505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530A8E1B-1CCB-AD44-8EB8-A09C987A922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467A738D-8C43-774F-8871-93EAD9114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8">
            <a:extLst>
              <a:ext uri="{FF2B5EF4-FFF2-40B4-BE49-F238E27FC236}">
                <a16:creationId xmlns="" xmlns:a16="http://schemas.microsoft.com/office/drawing/2014/main" id="{1EBFFE65-4B40-6344-9A7C-DF5B537305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319"/>
          <a:stretch>
            <a:fillRect/>
          </a:stretch>
        </p:blipFill>
        <p:spPr bwMode="auto">
          <a:xfrm>
            <a:off x="7900988" y="2727325"/>
            <a:ext cx="429101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9" descr="Εικόνα που περιέχει άτομο, υπαίθριος, έδαφος, μικρό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69308339-DDE5-FC43-B3DE-A1494B0195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r="-3" b="5930"/>
          <a:stretch>
            <a:fillRect/>
          </a:stretch>
        </p:blipFill>
        <p:spPr bwMode="auto">
          <a:xfrm>
            <a:off x="6261100" y="0"/>
            <a:ext cx="351948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1467E51-AD62-AB4F-81C7-BD8942C2B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ECD449B-0FD8-0F4B-9848-3DF27B5ED38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867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10FCD1E-0D58-C747-B02A-7E6450E021C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AEEFD313-E4CA-6542-BEC8-8C95B424DD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42C19CDA-2992-CD45-9B3E-A8ACCB21E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99E056-3DD9-A94C-979F-415AEC561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E85B5231-D0D2-EC46-88F5-269D7C9216F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5752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Κενό">
    <p:bg>
      <p:bgPr>
        <a:solidFill>
          <a:schemeClr val="tx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2751608-A583-B04A-8B16-929DB9276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8"/>
          <a:stretch>
            <a:fillRect/>
          </a:stretch>
        </p:blipFill>
        <p:spPr bwMode="auto">
          <a:xfrm>
            <a:off x="193675" y="1350963"/>
            <a:ext cx="690721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ctrTitle"/>
          </p:nvPr>
        </p:nvSpPr>
        <p:spPr>
          <a:xfrm>
            <a:off x="7184570" y="1122363"/>
            <a:ext cx="4797881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7184570" y="3602038"/>
            <a:ext cx="4797881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EA4D7C6-0DA3-334B-A097-9E2E95C90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817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157F2D1-C5FB-D14A-BA7C-CB545B9EF84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9665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352C692-7E8A-CF45-A44C-288C710725C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436563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8B3EBBAD-8BA9-2849-BF4E-37400D69A9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4BA262DC-148C-DF4D-827D-7F0F005E3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74A5580-E1BE-9B4C-8542-A39F37B9B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FCE0F49-6B1E-EE4A-8FD4-332F4837808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1175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44550B9-0ED5-6147-B46D-6CFF99A9977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5E5EA9E0-7615-6240-AF56-FBDDB15A557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B1D8FC50-F65D-264C-B2CB-A79A56F3F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back up 4-12\back up 4-09\emp\EREYNHTIKA\GOUDI - ILISIA YME\A FASI.jpg">
            <a:extLst>
              <a:ext uri="{FF2B5EF4-FFF2-40B4-BE49-F238E27FC236}">
                <a16:creationId xmlns="" xmlns:a16="http://schemas.microsoft.com/office/drawing/2014/main" id="{5B18636F-31E1-D440-AA50-850A62C8D5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10135" t="-1963" r="11997" b="1963"/>
          <a:stretch/>
        </p:blipFill>
        <p:spPr bwMode="auto">
          <a:xfrm>
            <a:off x="5256213" y="1462088"/>
            <a:ext cx="6688137" cy="4830762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5036194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46B12443-6326-7740-8A2B-86AED9687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58DFD7E4-9121-6944-850D-64305038BA1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5209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>
            <a:extLst>
              <a:ext uri="{FF2B5EF4-FFF2-40B4-BE49-F238E27FC236}">
                <a16:creationId xmlns="" xmlns:a16="http://schemas.microsoft.com/office/drawing/2014/main" id="{772DE2D3-8691-9C40-9677-0AB95CD69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334E29F3-1BB4-9A42-AA9C-DB382C3D9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3951" b="2"/>
          <a:stretch>
            <a:fillRect/>
          </a:stretch>
        </p:blipFill>
        <p:spPr bwMode="auto">
          <a:xfrm>
            <a:off x="9434513" y="1411288"/>
            <a:ext cx="25098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85D09E4-DED7-004A-83B6-C8DC9B9BB9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13228" b="2"/>
          <a:stretch>
            <a:fillRect/>
          </a:stretch>
        </p:blipFill>
        <p:spPr bwMode="auto">
          <a:xfrm>
            <a:off x="6894513" y="1430338"/>
            <a:ext cx="29702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97AA3A85-CA55-4B4F-AB96-70E4E429F7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222"/>
          <a:stretch>
            <a:fillRect/>
          </a:stretch>
        </p:blipFill>
        <p:spPr bwMode="auto">
          <a:xfrm>
            <a:off x="6972300" y="3881438"/>
            <a:ext cx="50101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">
            <a:extLst>
              <a:ext uri="{FF2B5EF4-FFF2-40B4-BE49-F238E27FC236}">
                <a16:creationId xmlns="" xmlns:a16="http://schemas.microsoft.com/office/drawing/2014/main" id="{EFC6E36E-B960-6344-99DC-14116CDCD3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E14FF35B-2D31-7F47-BD23-E7CBD61213A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725133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6A0A230-559F-FA45-8A91-3544FEBB4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040616A-7EA9-AE4A-AE55-9FAD1242AA4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4041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8EEA1AE-094F-7349-B350-B97613A7962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455613"/>
            <a:ext cx="101298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F07D183B-D246-E441-B5A1-EEBCBF07293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F747F531-3146-5E48-AB15-BA592BCAD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7" y="1398896"/>
            <a:ext cx="770112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" y="116890"/>
            <a:ext cx="1512000" cy="5811297"/>
          </a:xfrm>
          <a:solidFill>
            <a:schemeClr val="bg1">
              <a:lumMod val="50000"/>
            </a:schemeClr>
          </a:solidFill>
        </p:spPr>
        <p:txBody>
          <a:bodyPr vert="vert27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33F3A40-755C-4949-A82E-19A95267B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1967950-579E-6C47-AFD5-A2A4891D856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01875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2FA0298-715B-634A-84BE-B2F9FB863D3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455613"/>
            <a:ext cx="101298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2956DA16-1691-D041-B132-A076C7FE378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3E28EDF7-1C68-BA45-A076-E08DED73D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7" y="1398896"/>
            <a:ext cx="770112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A6C652F-C33C-8342-93F6-2C145B174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ADA3BF5-E626-E34C-AC07-41924EFE098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23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2D232F1-73C3-A042-A003-D0A74E1E275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4779B4FC-F6FF-AF48-B53E-07949F26BE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5A90D23C-64FA-1A4F-8087-E0C35B485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0B6CF2-F009-9B47-8837-D5783CA14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C4013D9-A00C-F945-A861-58BC3D06556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347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2510D96-7BF5-D64D-B469-9E8462F0EC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60528DD1-148D-1B45-A99C-FB137FB96F8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CBCABF65-A298-6F41-A013-5B12EDCEE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EB8D1EEF-D80D-F246-9B9A-D4CB059AC1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12906"/>
          <a:stretch>
            <a:fillRect/>
          </a:stretch>
        </p:blipFill>
        <p:spPr bwMode="auto">
          <a:xfrm>
            <a:off x="6472238" y="1614488"/>
            <a:ext cx="547211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6251734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E90A9111-C0F7-F24E-9150-94C98BCE5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748BA13-5BB1-C44C-8EB1-20D921D3378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4124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9C94653-3F10-A04F-BE13-C57DBD7A67A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78A1ACDD-1DFA-324B-9D84-6F27D551964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1D0E26C7-626D-844C-A429-046CD95C6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8">
            <a:extLst>
              <a:ext uri="{FF2B5EF4-FFF2-40B4-BE49-F238E27FC236}">
                <a16:creationId xmlns="" xmlns:a16="http://schemas.microsoft.com/office/drawing/2014/main" id="{3B3705C9-CE4F-E445-9D97-AEBBFE52A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20319"/>
          <a:stretch>
            <a:fillRect/>
          </a:stretch>
        </p:blipFill>
        <p:spPr bwMode="auto">
          <a:xfrm>
            <a:off x="7900988" y="2727325"/>
            <a:ext cx="429101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9" descr="Εικόνα που περιέχει άτομο, υπαίθριος, έδαφος, μικρό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6E180C2B-AB25-CA4F-B0A6-520D56893C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r="-3" b="5930"/>
          <a:stretch>
            <a:fillRect/>
          </a:stretch>
        </p:blipFill>
        <p:spPr bwMode="auto">
          <a:xfrm>
            <a:off x="6261100" y="0"/>
            <a:ext cx="351948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E15C780-86C5-504C-9C0A-378F989D4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EA9F356-E804-C94D-AED9-7F9A9613CEE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6097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807C131-CD69-F840-A96A-35738CA242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C950E534-7C9C-7045-B53E-11646FEAC59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BF32811B-3C24-FE4C-9D49-EBC3EA150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7CB69FC-7265-6A46-BEFB-C33914B23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B7D181F-15B9-6F40-B8A5-D3DDB845046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663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AB70056-043C-3945-9728-7265803B132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436563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B169BAAB-EBCB-2B47-9B4D-DE9544BBEA7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27E9803A-3628-FD49-9A8C-8F09D3283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8" y="1398896"/>
            <a:ext cx="11723735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A6AE29C-EEB7-2944-B094-3D7068505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D43FEF4-8024-8E4C-A151-A88FD36BD01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5695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A9C8271-61C7-0F42-8FC9-20571A06801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3">
            <a:extLst>
              <a:ext uri="{FF2B5EF4-FFF2-40B4-BE49-F238E27FC236}">
                <a16:creationId xmlns="" xmlns:a16="http://schemas.microsoft.com/office/drawing/2014/main" id="{2C825980-6FE5-6742-B3AA-A968F9B2689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6383D900-F3C1-FE49-93D5-B589A497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back up 4-12\back up 4-09\emp\EREYNHTIKA\GOUDI - ILISIA YME\A FASI.jpg">
            <a:extLst>
              <a:ext uri="{FF2B5EF4-FFF2-40B4-BE49-F238E27FC236}">
                <a16:creationId xmlns="" xmlns:a16="http://schemas.microsoft.com/office/drawing/2014/main" id="{F936C67E-1A37-7F40-8908-5D93F3D1F1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10135" t="-1963" r="11997" b="1963"/>
          <a:stretch/>
        </p:blipFill>
        <p:spPr bwMode="auto">
          <a:xfrm>
            <a:off x="5256213" y="1462088"/>
            <a:ext cx="6688137" cy="4830762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5036194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2BAE907-45B9-DD49-BA6F-CFD50FD08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D749530E-DF1B-A14C-A920-1FCFF90EA0D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612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>
            <a:extLst>
              <a:ext uri="{FF2B5EF4-FFF2-40B4-BE49-F238E27FC236}">
                <a16:creationId xmlns="" xmlns:a16="http://schemas.microsoft.com/office/drawing/2014/main" id="{BA05A67B-0F0F-B240-A30B-3A9144E0F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15038"/>
            <a:ext cx="1536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B2869D8F-CAF6-AF43-A307-5D75F3126F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3951" b="2"/>
          <a:stretch>
            <a:fillRect/>
          </a:stretch>
        </p:blipFill>
        <p:spPr bwMode="auto">
          <a:xfrm>
            <a:off x="9434513" y="1411288"/>
            <a:ext cx="25098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D80EBB9-2DF7-C24C-982E-1F9A1EE70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13228" b="2"/>
          <a:stretch>
            <a:fillRect/>
          </a:stretch>
        </p:blipFill>
        <p:spPr bwMode="auto">
          <a:xfrm>
            <a:off x="6894513" y="1430338"/>
            <a:ext cx="29702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42E21AE3-B761-9248-8DC5-25A26BACD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222"/>
          <a:stretch>
            <a:fillRect/>
          </a:stretch>
        </p:blipFill>
        <p:spPr bwMode="auto">
          <a:xfrm>
            <a:off x="6972300" y="3881438"/>
            <a:ext cx="50101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">
            <a:extLst>
              <a:ext uri="{FF2B5EF4-FFF2-40B4-BE49-F238E27FC236}">
                <a16:creationId xmlns="" xmlns:a16="http://schemas.microsoft.com/office/drawing/2014/main" id="{BF51320E-F36D-0E4E-9BA1-B9C86C3D31D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0663" y="1308100"/>
            <a:ext cx="11742737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2A7ACFDB-05A0-C842-879F-A20976C63A3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33563" y="6410325"/>
            <a:ext cx="10123487" cy="0"/>
          </a:xfrm>
          <a:prstGeom prst="line">
            <a:avLst/>
          </a:prstGeom>
          <a:noFill/>
          <a:ln w="76200" cmpd="thickThin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19" y="1398896"/>
            <a:ext cx="7251336" cy="4615509"/>
          </a:xfrm>
        </p:spPr>
        <p:txBody>
          <a:bodyPr>
            <a:normAutofit/>
          </a:bodyPr>
          <a:lstStyle>
            <a:lvl1pPr marL="245527" indent="-245527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>
              <a:lnSpc>
                <a:spcPct val="100000"/>
              </a:lnSpc>
              <a:buClr>
                <a:srgbClr val="C00000"/>
              </a:buClr>
              <a:buFont typeface="Calibri" panose="020F0502020204030204" pitchFamily="34" charset="0"/>
              <a:buChar char="−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>
              <a:lnSpc>
                <a:spcPct val="100000"/>
              </a:lnSpc>
              <a:buClr>
                <a:srgbClr val="C00000"/>
              </a:buClr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8" y="116890"/>
            <a:ext cx="11723735" cy="110048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B518A74-E343-404E-BF7D-1D0B533AD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9250" y="6494463"/>
            <a:ext cx="27432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74718A4-6559-134B-BA58-DA8D7F26F40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835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>
            <a:extLst>
              <a:ext uri="{FF2B5EF4-FFF2-40B4-BE49-F238E27FC236}">
                <a16:creationId xmlns="" xmlns:a16="http://schemas.microsoft.com/office/drawing/2014/main" id="{7834850E-AE65-5542-9DAE-F6AA8F05F5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</a:p>
        </p:txBody>
      </p:sp>
      <p:sp>
        <p:nvSpPr>
          <p:cNvPr id="1027" name="Θέση κειμένου 2">
            <a:extLst>
              <a:ext uri="{FF2B5EF4-FFF2-40B4-BE49-F238E27FC236}">
                <a16:creationId xmlns="" xmlns:a16="http://schemas.microsoft.com/office/drawing/2014/main" id="{1B9DA14A-DBA7-9B43-8D11-6C8F4546A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1EECB10-07CD-F84D-A699-CD82980EF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8B7C193-F5E6-0345-8909-DBA3FFC65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36F2A0D-B1EA-AD45-8E02-301B32EC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8E0C0F-B5E3-5E41-8885-DAF8D504D4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τίτλου 1">
            <a:extLst>
              <a:ext uri="{FF2B5EF4-FFF2-40B4-BE49-F238E27FC236}">
                <a16:creationId xmlns="" xmlns:a16="http://schemas.microsoft.com/office/drawing/2014/main" id="{6E48F6E4-417B-E24E-83FC-D8DDE583A6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</a:p>
        </p:txBody>
      </p:sp>
      <p:sp>
        <p:nvSpPr>
          <p:cNvPr id="13315" name="Θέση κειμένου 2">
            <a:extLst>
              <a:ext uri="{FF2B5EF4-FFF2-40B4-BE49-F238E27FC236}">
                <a16:creationId xmlns="" xmlns:a16="http://schemas.microsoft.com/office/drawing/2014/main" id="{CB70769D-6D8D-A341-909A-3A66E5511F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κειμένου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041233D-465E-0644-BDF1-EC00A624C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52DC54D-0AD9-C944-8CD7-D4B852D0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0AF9039-EB90-B146-A7CE-2F57E0642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5D978C-1CEF-2443-9823-3B50D5E71D7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2" r:id="rId12"/>
    <p:sldLayoutId id="2147483873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>
            <a:extLst>
              <a:ext uri="{FF2B5EF4-FFF2-40B4-BE49-F238E27FC236}">
                <a16:creationId xmlns="" xmlns:a16="http://schemas.microsoft.com/office/drawing/2014/main" id="{E921F26F-AB71-9941-BE0F-7BA13509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0" y="1122363"/>
            <a:ext cx="5187950" cy="339725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l-GR" altLang="el-GR" b="1" dirty="0"/>
              <a:t>Αντικατάσταση και Ανακύκλωση </a:t>
            </a:r>
            <a:r>
              <a:rPr lang="el-GR" altLang="el-GR" b="1" dirty="0" err="1"/>
              <a:t>Ενεργοβόρων</a:t>
            </a:r>
            <a:r>
              <a:rPr lang="el-GR" altLang="el-GR" b="1" dirty="0"/>
              <a:t> Ηλεκτρικών Συσκευών</a:t>
            </a:r>
            <a:endParaRPr lang="el-GR" altLang="el-GR" sz="2800" b="1" dirty="0"/>
          </a:p>
        </p:txBody>
      </p:sp>
      <p:sp>
        <p:nvSpPr>
          <p:cNvPr id="41986" name="Υπότιτλος 2">
            <a:extLst>
              <a:ext uri="{FF2B5EF4-FFF2-40B4-BE49-F238E27FC236}">
                <a16:creationId xmlns="" xmlns:a16="http://schemas.microsoft.com/office/drawing/2014/main" id="{576E4BCD-FCD4-B045-88D6-BF585EB0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025" y="4240213"/>
            <a:ext cx="4797425" cy="101758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Ιούνιος</a:t>
            </a:r>
          </a:p>
          <a:p>
            <a:pPr eaLnBrk="1" hangingPunct="1"/>
            <a:r>
              <a:rPr lang="el-GR" altLang="el-GR" dirty="0" smtClean="0"/>
              <a:t> </a:t>
            </a:r>
            <a:r>
              <a:rPr lang="el-GR" altLang="el-GR" dirty="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8DFB4FDB-95D0-B84B-A09B-A170B4F2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Νέο Πρόγραμμα: </a:t>
            </a:r>
            <a:br>
              <a:rPr lang="el-GR" dirty="0"/>
            </a:br>
            <a:r>
              <a:rPr lang="el-GR" dirty="0"/>
              <a:t>Αντικατάσταση και Ανακύκλωση </a:t>
            </a:r>
            <a:r>
              <a:rPr lang="el-GR" dirty="0" err="1"/>
              <a:t>Ενεργοβόρων</a:t>
            </a:r>
            <a:r>
              <a:rPr lang="el-GR" dirty="0"/>
              <a:t> Ηλεκτρικών Συσκευών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259B4CD1-3AB7-5349-BBD6-55ED4F9CB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160F4-D0E6-B545-A04A-249A4BA967D2}" type="slidenum">
              <a:rPr lang="en-US" altLang="el-GR" smtClean="0"/>
              <a:pPr>
                <a:defRPr/>
              </a:pPr>
              <a:t>2</a:t>
            </a:fld>
            <a:endParaRPr lang="en-US" altLang="el-GR"/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="" xmlns:a16="http://schemas.microsoft.com/office/drawing/2014/main" id="{0A63E322-08D0-5B41-AB5A-41F59E28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29415"/>
              </p:ext>
            </p:extLst>
          </p:nvPr>
        </p:nvGraphicFramePr>
        <p:xfrm>
          <a:off x="7415575" y="1844040"/>
          <a:ext cx="4386079" cy="170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44">
                  <a:extLst>
                    <a:ext uri="{9D8B030D-6E8A-4147-A177-3AD203B41FA5}">
                      <a16:colId xmlns="" xmlns:a16="http://schemas.microsoft.com/office/drawing/2014/main" val="1055916807"/>
                    </a:ext>
                  </a:extLst>
                </a:gridCol>
                <a:gridCol w="1574335">
                  <a:extLst>
                    <a:ext uri="{9D8B030D-6E8A-4147-A177-3AD203B41FA5}">
                      <a16:colId xmlns="" xmlns:a16="http://schemas.microsoft.com/office/drawing/2014/main" val="3048874707"/>
                    </a:ext>
                  </a:extLst>
                </a:gridCol>
              </a:tblGrid>
              <a:tr h="341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Ετήσιο Ατομικό Εισόδημα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Επιδ</a:t>
                      </a:r>
                      <a:r>
                        <a:rPr lang="en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ό</a:t>
                      </a:r>
                      <a:r>
                        <a:rPr lang="el-G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τηση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5170623"/>
                  </a:ext>
                </a:extLst>
              </a:tr>
              <a:tr h="3412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€ 0 – 5.000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0012641"/>
                  </a:ext>
                </a:extLst>
              </a:tr>
              <a:tr h="3412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€ 5001 – 10.000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407527"/>
                  </a:ext>
                </a:extLst>
              </a:tr>
              <a:tr h="3412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€ 10.001 – 20.000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0570974"/>
                  </a:ext>
                </a:extLst>
              </a:tr>
              <a:tr h="341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€ 20.001 και άνω –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00534950"/>
                  </a:ext>
                </a:extLst>
              </a:tr>
            </a:tbl>
          </a:graphicData>
        </a:graphic>
      </p:graphicFrame>
      <p:sp>
        <p:nvSpPr>
          <p:cNvPr id="7" name="Θέση περιεχομένου 1">
            <a:extLst>
              <a:ext uri="{FF2B5EF4-FFF2-40B4-BE49-F238E27FC236}">
                <a16:creationId xmlns="" xmlns:a16="http://schemas.microsoft.com/office/drawing/2014/main" id="{85AE1DBD-66E7-7E4A-8B2D-CDD406C75861}"/>
              </a:ext>
            </a:extLst>
          </p:cNvPr>
          <p:cNvSpPr txBox="1">
            <a:spLocks/>
          </p:cNvSpPr>
          <p:nvPr/>
        </p:nvSpPr>
        <p:spPr>
          <a:xfrm>
            <a:off x="220664" y="1214417"/>
            <a:ext cx="5120458" cy="2413000"/>
          </a:xfrm>
          <a:prstGeom prst="rect">
            <a:avLst/>
          </a:prstGeom>
        </p:spPr>
        <p:txBody>
          <a:bodyPr/>
          <a:lstStyle>
            <a:lvl1pPr marL="245527" indent="-245527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−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</a:rPr>
              <a:t>€ 150 εκατομμύρια</a:t>
            </a:r>
            <a:r>
              <a:rPr lang="en" sz="2400" dirty="0">
                <a:solidFill>
                  <a:schemeClr val="accent4"/>
                </a:solidFill>
              </a:rPr>
              <a:t>,</a:t>
            </a: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1400" dirty="0"/>
              <a:t>για την κάλυψη μέρους του κόστους που δημιουργείται από την αντικατάσταση και ανακύκλωση των </a:t>
            </a:r>
            <a:r>
              <a:rPr lang="el-GR" sz="1400" dirty="0" err="1"/>
              <a:t>ενοργοβόρων</a:t>
            </a:r>
            <a:r>
              <a:rPr lang="el-GR" sz="1400" dirty="0"/>
              <a:t> ηλεκτρικών συσκευών που υπάρχουν στα νοικοκυριά</a:t>
            </a: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endParaRPr lang="en-US" sz="2400" dirty="0">
              <a:solidFill>
                <a:schemeClr val="accent4"/>
              </a:solidFill>
            </a:endParaRP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</a:rPr>
              <a:t>Κλιματιστικά, Ψυγεία και Καταψύκτες, </a:t>
            </a:r>
            <a:r>
              <a:rPr lang="en-US" sz="2400" dirty="0">
                <a:solidFill>
                  <a:schemeClr val="accent4"/>
                </a:solidFill>
              </a:rPr>
              <a:t/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l-GR" sz="1400" dirty="0"/>
              <a:t>επιλέξιμες δαπάνες ως οι πλέον </a:t>
            </a:r>
            <a:r>
              <a:rPr lang="el-GR" sz="1400" dirty="0" err="1"/>
              <a:t>ενεργοβόρες</a:t>
            </a:r>
            <a:r>
              <a:rPr lang="el-GR" sz="1400" dirty="0"/>
              <a:t> συσκευές στα νοικοκυριά και έως 3 συσκευές</a:t>
            </a:r>
          </a:p>
          <a:p>
            <a:pPr marL="0" indent="0" algn="l" fontAlgn="auto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4"/>
              </a:solidFill>
            </a:endParaRPr>
          </a:p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el-GR" sz="2400" dirty="0">
                <a:solidFill>
                  <a:schemeClr val="accent4"/>
                </a:solidFill>
              </a:rPr>
              <a:t>4 κριτήρια αξιολόγησης, </a:t>
            </a:r>
            <a:r>
              <a:rPr lang="el-GR" sz="1400" dirty="0"/>
              <a:t>Εισόδημα 36 μόρια, ΑΜΕΑ 20 μόρια, Μονογονεϊκές οικογένειες 20 μόρια, Προστατευόμενα Μέλη 6 μόρια ανά άτομο με ανώτατο όριο τα 4 άτομα</a:t>
            </a:r>
            <a:r>
              <a:rPr lang="en-US" sz="1400" dirty="0"/>
              <a:t> (</a:t>
            </a:r>
            <a:r>
              <a:rPr lang="el-GR" sz="1400" dirty="0"/>
              <a:t>σύνολο 24)</a:t>
            </a:r>
          </a:p>
          <a:p>
            <a:pPr marL="0" indent="0" algn="l" fontAlgn="auto">
              <a:spcAft>
                <a:spcPts val="0"/>
              </a:spcAft>
              <a:buNone/>
              <a:defRPr/>
            </a:pPr>
            <a:endParaRPr lang="el-GR" sz="1000" dirty="0"/>
          </a:p>
        </p:txBody>
      </p:sp>
      <p:sp>
        <p:nvSpPr>
          <p:cNvPr id="9" name="Θέση περιεχομένου 1">
            <a:extLst>
              <a:ext uri="{FF2B5EF4-FFF2-40B4-BE49-F238E27FC236}">
                <a16:creationId xmlns="" xmlns:a16="http://schemas.microsoft.com/office/drawing/2014/main" id="{61CBCC7B-9850-AC42-818A-3A1EB65AAA6F}"/>
              </a:ext>
            </a:extLst>
          </p:cNvPr>
          <p:cNvSpPr txBox="1">
            <a:spLocks/>
          </p:cNvSpPr>
          <p:nvPr/>
        </p:nvSpPr>
        <p:spPr>
          <a:xfrm>
            <a:off x="5781964" y="1035336"/>
            <a:ext cx="6162389" cy="639014"/>
          </a:xfrm>
          <a:prstGeom prst="rect">
            <a:avLst/>
          </a:prstGeom>
        </p:spPr>
        <p:txBody>
          <a:bodyPr/>
          <a:lstStyle>
            <a:lvl1pPr marL="245527" indent="-245527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−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</a:rPr>
              <a:t>4 κλίμακες Επιδότησης</a:t>
            </a:r>
            <a:r>
              <a:rPr lang="en" sz="2400" dirty="0">
                <a:solidFill>
                  <a:schemeClr val="accent4"/>
                </a:solidFill>
              </a:rPr>
              <a:t>,</a:t>
            </a: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1400" dirty="0"/>
              <a:t>Με βάση το ετήσιο ατομικό εισόδημα</a:t>
            </a:r>
            <a:r>
              <a:rPr lang="en-US" sz="1400" dirty="0"/>
              <a:t> </a:t>
            </a:r>
            <a:r>
              <a:rPr lang="el-GR" sz="1400" dirty="0"/>
              <a:t>ανά μέλος οικογένειας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1C93E7-67F8-4E59-B993-B89D30C3FF23}"/>
              </a:ext>
            </a:extLst>
          </p:cNvPr>
          <p:cNvSpPr txBox="1"/>
          <p:nvPr/>
        </p:nvSpPr>
        <p:spPr>
          <a:xfrm>
            <a:off x="5872583" y="4674800"/>
            <a:ext cx="621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</a:t>
            </a:r>
            <a:r>
              <a:rPr lang="en-US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εκτιμώμενος Μ.Ο. Επιδότησης</a:t>
            </a:r>
            <a:r>
              <a:rPr lang="en-US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προγράμματος</a:t>
            </a:r>
            <a:endParaRPr lang="en-US" sz="2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8DFB4FDB-95D0-B84B-A09B-A170B4F2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Νέο Πρόγραμμα: </a:t>
            </a:r>
            <a:br>
              <a:rPr lang="el-GR" dirty="0"/>
            </a:br>
            <a:r>
              <a:rPr lang="el-GR" dirty="0"/>
              <a:t>Αντικατάσταση και Ανακύκλωση </a:t>
            </a:r>
            <a:r>
              <a:rPr lang="el-GR" dirty="0" err="1"/>
              <a:t>Ενεργοβόρων</a:t>
            </a:r>
            <a:r>
              <a:rPr lang="el-GR" dirty="0"/>
              <a:t> Ηλεκτρικών Συσκευών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259B4CD1-3AB7-5349-BBD6-55ED4F9CB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160F4-D0E6-B545-A04A-249A4BA967D2}" type="slidenum">
              <a:rPr lang="en-US" altLang="el-GR" smtClean="0"/>
              <a:pPr>
                <a:defRPr/>
              </a:pPr>
              <a:t>3</a:t>
            </a:fld>
            <a:endParaRPr lang="en-US" alt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2DCACE6C-10BE-D34D-A7D4-E952F302D564}"/>
              </a:ext>
            </a:extLst>
          </p:cNvPr>
          <p:cNvSpPr/>
          <p:nvPr/>
        </p:nvSpPr>
        <p:spPr>
          <a:xfrm>
            <a:off x="149596" y="3810772"/>
            <a:ext cx="6641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8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Πάνω από 200.000</a:t>
            </a:r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νοικοκυριά που μπορούν να ενταχθούν στο πρόγραμμα</a:t>
            </a:r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380.000+</a:t>
            </a:r>
            <a:r>
              <a:rPr lang="en" sz="2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l-GR" sz="28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ενεργοβόρες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συσκευές που θα αντικατασταθούν και ανακυκλωθούν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CE1325-443B-41EE-8009-FF1544BEB797}"/>
              </a:ext>
            </a:extLst>
          </p:cNvPr>
          <p:cNvSpPr txBox="1"/>
          <p:nvPr/>
        </p:nvSpPr>
        <p:spPr>
          <a:xfrm>
            <a:off x="149596" y="1103940"/>
            <a:ext cx="55676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n-US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2/3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των συσκευών θα είναι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κλιματιστικά,</a:t>
            </a: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1/3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των συσκευών θα είναι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ψυγεία</a:t>
            </a:r>
            <a:endParaRPr lang="en" sz="2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092099D-8D5E-42AA-AF2F-A41A104EC32D}"/>
              </a:ext>
            </a:extLst>
          </p:cNvPr>
          <p:cNvSpPr/>
          <p:nvPr/>
        </p:nvSpPr>
        <p:spPr>
          <a:xfrm>
            <a:off x="5866405" y="1289813"/>
            <a:ext cx="1313895" cy="459248"/>
          </a:xfrm>
          <a:prstGeom prst="rightArrow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6D2141-83F8-4970-9259-BDEE045E9556}"/>
              </a:ext>
            </a:extLst>
          </p:cNvPr>
          <p:cNvSpPr txBox="1"/>
          <p:nvPr/>
        </p:nvSpPr>
        <p:spPr>
          <a:xfrm>
            <a:off x="7257255" y="1103940"/>
            <a:ext cx="5241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€ 100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εκατομμύρια για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κλιματιστικά</a:t>
            </a: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€ 50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εκατομμύρια για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ψυγεία</a:t>
            </a:r>
            <a:endParaRPr lang="en" sz="2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4A328C-5C09-442A-80C6-70F26BDA826F}"/>
              </a:ext>
            </a:extLst>
          </p:cNvPr>
          <p:cNvSpPr txBox="1"/>
          <p:nvPr/>
        </p:nvSpPr>
        <p:spPr>
          <a:xfrm>
            <a:off x="149596" y="2383366"/>
            <a:ext cx="6270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€ 710 Μ.Ο.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κόστους για τα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κλιματιστικά,</a:t>
            </a:r>
          </a:p>
          <a:p>
            <a:pPr marL="0" indent="0" algn="l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€ 800 Μ.Ο. </a:t>
            </a:r>
            <a:r>
              <a:rPr lang="el-G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κόστους για τα </a:t>
            </a:r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ψυγεία</a:t>
            </a:r>
            <a:endParaRPr lang="en" sz="2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B3E21B30-C2EE-4930-B16B-5AF854F0C394}"/>
              </a:ext>
            </a:extLst>
          </p:cNvPr>
          <p:cNvSpPr/>
          <p:nvPr/>
        </p:nvSpPr>
        <p:spPr>
          <a:xfrm>
            <a:off x="5866405" y="2569240"/>
            <a:ext cx="1313895" cy="459248"/>
          </a:xfrm>
          <a:prstGeom prst="rightArrow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806400C-4F12-4E26-8842-52E1D9EF07E0}"/>
              </a:ext>
            </a:extLst>
          </p:cNvPr>
          <p:cNvSpPr txBox="1"/>
          <p:nvPr/>
        </p:nvSpPr>
        <p:spPr>
          <a:xfrm>
            <a:off x="7257255" y="2383366"/>
            <a:ext cx="4807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280.000+ </a:t>
            </a:r>
            <a:r>
              <a:rPr lang="el-G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ενεργοβόρα</a:t>
            </a:r>
            <a:r>
              <a:rPr lang="el-GR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κλιματιστικά </a:t>
            </a:r>
          </a:p>
          <a:p>
            <a:r>
              <a:rPr lang="el-GR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110.000+ </a:t>
            </a:r>
            <a:r>
              <a:rPr lang="el-G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ενεργοβόρα</a:t>
            </a:r>
            <a:r>
              <a:rPr lang="el-G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ψυγεία</a:t>
            </a:r>
            <a:r>
              <a:rPr lang="el-GR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 descr="Old Fridge Freezer Refrigerator Refrigerant Gas At Refuse Dump Skip Recycle  Stacked Pile Plant Help Environment Reduce Pollution White Silver Stock  Photo - Download Image Now - iStock">
            <a:extLst>
              <a:ext uri="{FF2B5EF4-FFF2-40B4-BE49-F238E27FC236}">
                <a16:creationId xmlns="" xmlns:a16="http://schemas.microsoft.com/office/drawing/2014/main" id="{891CBF3C-8EAD-4F3E-8E39-C8CCCF1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5" y="4130902"/>
            <a:ext cx="4211436" cy="2091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 Scrap">
            <a:extLst>
              <a:ext uri="{FF2B5EF4-FFF2-40B4-BE49-F238E27FC236}">
                <a16:creationId xmlns="" xmlns:a16="http://schemas.microsoft.com/office/drawing/2014/main" id="{DDD05F09-3199-4951-958A-77EF65A7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57" y="3372810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7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A7A52959-8764-B248-A54A-28A0CECF2099}"/>
              </a:ext>
            </a:extLst>
          </p:cNvPr>
          <p:cNvSpPr/>
          <p:nvPr/>
        </p:nvSpPr>
        <p:spPr>
          <a:xfrm>
            <a:off x="271264" y="1455329"/>
            <a:ext cx="3272036" cy="4415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635BEC-8241-8C42-9C29-D1BDCDD26B5E}"/>
              </a:ext>
            </a:extLst>
          </p:cNvPr>
          <p:cNvSpPr txBox="1"/>
          <p:nvPr/>
        </p:nvSpPr>
        <p:spPr>
          <a:xfrm>
            <a:off x="220619" y="1450089"/>
            <a:ext cx="368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Παραγωγικό Μείγμα Ηλεκτροπαραγωγής</a:t>
            </a:r>
          </a:p>
          <a:p>
            <a:r>
              <a:rPr lang="el-GR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σε % επί του Συνόλου</a:t>
            </a:r>
          </a:p>
        </p:txBody>
      </p:sp>
      <p:graphicFrame>
        <p:nvGraphicFramePr>
          <p:cNvPr id="10" name="Chart 24">
            <a:extLst>
              <a:ext uri="{FF2B5EF4-FFF2-40B4-BE49-F238E27FC236}">
                <a16:creationId xmlns="" xmlns:a16="http://schemas.microsoft.com/office/drawing/2014/main" id="{90A4C5F3-2F9E-2A42-9314-B2C0F0B0C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9093"/>
              </p:ext>
            </p:extLst>
          </p:nvPr>
        </p:nvGraphicFramePr>
        <p:xfrm>
          <a:off x="-333328" y="2090107"/>
          <a:ext cx="4362303" cy="361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8DFB4FDB-95D0-B84B-A09B-A170B4F2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3. </a:t>
            </a:r>
            <a:r>
              <a:rPr lang="el-GR" dirty="0" smtClean="0"/>
              <a:t>Γιατί</a:t>
            </a:r>
            <a:r>
              <a:rPr lang="en-US" dirty="0" smtClean="0"/>
              <a:t> </a:t>
            </a:r>
            <a:r>
              <a:rPr lang="el-GR" dirty="0"/>
              <a:t>Αντικατάσταση και Ανακύκλωση </a:t>
            </a:r>
            <a:r>
              <a:rPr lang="el-GR" dirty="0" err="1"/>
              <a:t>Ενεργοβόρων</a:t>
            </a:r>
            <a:r>
              <a:rPr lang="el-GR" dirty="0"/>
              <a:t> Ηλεκτρικών Συσκευών;</a:t>
            </a:r>
            <a:br>
              <a:rPr lang="el-GR" dirty="0"/>
            </a:br>
            <a:r>
              <a:rPr lang="el-GR" sz="1800" dirty="0"/>
              <a:t>διότι μειώνει σημαντικά (στην αναλογία τους) τις εισαγωγές σε Φυσικό Αέριο και Πετρέλαιο για την παραγωγή ηλεκτρικής ενέργειας</a:t>
            </a:r>
            <a:endParaRPr lang="el-GR" baseline="-25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259B4CD1-3AB7-5349-BBD6-55ED4F9CB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160F4-D0E6-B545-A04A-249A4BA967D2}" type="slidenum">
              <a:rPr lang="en-US" altLang="el-GR" smtClean="0"/>
              <a:pPr>
                <a:defRPr/>
              </a:pPr>
              <a:t>4</a:t>
            </a:fld>
            <a:endParaRPr lang="en-US" altLang="el-GR" dirty="0"/>
          </a:p>
        </p:txBody>
      </p:sp>
      <p:sp>
        <p:nvSpPr>
          <p:cNvPr id="12" name="Θέση περιεχομένου 1">
            <a:extLst>
              <a:ext uri="{FF2B5EF4-FFF2-40B4-BE49-F238E27FC236}">
                <a16:creationId xmlns="" xmlns:a16="http://schemas.microsoft.com/office/drawing/2014/main" id="{5D85F2B6-CED5-494B-BFE5-EDB78F38B8DE}"/>
              </a:ext>
            </a:extLst>
          </p:cNvPr>
          <p:cNvSpPr txBox="1">
            <a:spLocks/>
          </p:cNvSpPr>
          <p:nvPr/>
        </p:nvSpPr>
        <p:spPr>
          <a:xfrm>
            <a:off x="3522258" y="5194648"/>
            <a:ext cx="8398480" cy="1181802"/>
          </a:xfrm>
          <a:prstGeom prst="rect">
            <a:avLst/>
          </a:prstGeom>
        </p:spPr>
        <p:txBody>
          <a:bodyPr/>
          <a:lstStyle>
            <a:lvl1pPr marL="245527" indent="-245527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−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>
                <a:solidFill>
                  <a:schemeClr val="accent4"/>
                </a:solidFill>
              </a:rPr>
              <a:t>€ 15 – 27 εκατομμύρια</a:t>
            </a:r>
            <a:r>
              <a:rPr lang="en" sz="2400" dirty="0">
                <a:solidFill>
                  <a:schemeClr val="accent4"/>
                </a:solidFill>
              </a:rPr>
              <a:t>,</a:t>
            </a:r>
          </a:p>
          <a:p>
            <a:pPr marL="0" indent="0" algn="r" eaLnBrk="0" hangingPunct="0">
              <a:spcBef>
                <a:spcPct val="0"/>
              </a:spcBef>
              <a:buFont typeface="Courier New" panose="02070309020205020404" pitchFamily="49" charset="0"/>
              <a:buNone/>
              <a:defRPr/>
            </a:pPr>
            <a:r>
              <a:rPr lang="el-GR" sz="1400" dirty="0"/>
              <a:t>η μείωση εισαγωγών σε ετήσια βάση σε Φυσικό Αέριο και Πετρέλαιο λόγω της μειωμένης κατανάλωσης των νέων συσκευών που θα τοποθετηθούν</a:t>
            </a:r>
          </a:p>
          <a:p>
            <a:pPr marL="0" indent="0" algn="r" eaLnBrk="0" hangingPunct="0">
              <a:spcBef>
                <a:spcPct val="0"/>
              </a:spcBef>
              <a:buFont typeface="Courier New" panose="02070309020205020404" pitchFamily="49" charset="0"/>
              <a:buNone/>
              <a:defRPr/>
            </a:pPr>
            <a:r>
              <a:rPr lang="el-GR" sz="1800" b="1" dirty="0">
                <a:solidFill>
                  <a:schemeClr val="accent4"/>
                </a:solidFill>
              </a:rPr>
              <a:t>Αποπληρωμή προγράμματος από 5,4 έως 9</a:t>
            </a:r>
            <a:r>
              <a:rPr lang="en-US" sz="1800" b="1" dirty="0">
                <a:solidFill>
                  <a:schemeClr val="accent4"/>
                </a:solidFill>
              </a:rPr>
              <a:t>,</a:t>
            </a:r>
            <a:r>
              <a:rPr lang="el-GR" sz="1800" b="1" dirty="0">
                <a:solidFill>
                  <a:schemeClr val="accent4"/>
                </a:solidFill>
              </a:rPr>
              <a:t>4 έτη</a:t>
            </a:r>
            <a:endParaRPr lang="el-GR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CB41D0-40AA-564F-AB05-4288FC2B4F92}"/>
              </a:ext>
            </a:extLst>
          </p:cNvPr>
          <p:cNvSpPr txBox="1"/>
          <p:nvPr/>
        </p:nvSpPr>
        <p:spPr>
          <a:xfrm>
            <a:off x="3682580" y="1398028"/>
            <a:ext cx="829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l-GR" sz="14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εξοικονόμηση ηλεκτροπαραγωγής προέρχεται από Ορυκτά Καύσιμα, οι ΑΠΕ θα συνεχίσουν να εγχέονται στο σύστημα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F3DF33-7E9C-4003-BBD2-2147B4DB852E}"/>
              </a:ext>
            </a:extLst>
          </p:cNvPr>
          <p:cNvSpPr txBox="1"/>
          <p:nvPr/>
        </p:nvSpPr>
        <p:spPr>
          <a:xfrm>
            <a:off x="5767997" y="1903765"/>
            <a:ext cx="6493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280.000 κλιματιστικά εξοικονομούν 	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170</a:t>
            </a:r>
            <a:r>
              <a:rPr lang="el-G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182</a:t>
            </a:r>
            <a:r>
              <a:rPr lang="el-G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MWh</a:t>
            </a:r>
            <a:endParaRPr lang="el-G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100.000 ψυγεία εξοικονομούν 		</a:t>
            </a:r>
            <a:r>
              <a:rPr lang="el-GR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44.599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MWh</a:t>
            </a:r>
            <a:endParaRPr lang="el-G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el-GR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Σύνολο = 214.781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MWh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8A5086D-27F6-4352-9714-23E129372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5988"/>
              </p:ext>
            </p:extLst>
          </p:nvPr>
        </p:nvGraphicFramePr>
        <p:xfrm>
          <a:off x="3682580" y="2995953"/>
          <a:ext cx="8238158" cy="2099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620">
                  <a:extLst>
                    <a:ext uri="{9D8B030D-6E8A-4147-A177-3AD203B41FA5}">
                      <a16:colId xmlns="" xmlns:a16="http://schemas.microsoft.com/office/drawing/2014/main" val="64810636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338688645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4127387986"/>
                    </a:ext>
                  </a:extLst>
                </a:gridCol>
                <a:gridCol w="669925">
                  <a:extLst>
                    <a:ext uri="{9D8B030D-6E8A-4147-A177-3AD203B41FA5}">
                      <a16:colId xmlns="" xmlns:a16="http://schemas.microsoft.com/office/drawing/2014/main" val="3215536581"/>
                    </a:ext>
                  </a:extLst>
                </a:gridCol>
                <a:gridCol w="44450">
                  <a:extLst>
                    <a:ext uri="{9D8B030D-6E8A-4147-A177-3AD203B41FA5}">
                      <a16:colId xmlns="" xmlns:a16="http://schemas.microsoft.com/office/drawing/2014/main" val="1620752609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3387788420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1950662568"/>
                    </a:ext>
                  </a:extLst>
                </a:gridCol>
                <a:gridCol w="44450">
                  <a:extLst>
                    <a:ext uri="{9D8B030D-6E8A-4147-A177-3AD203B41FA5}">
                      <a16:colId xmlns="" xmlns:a16="http://schemas.microsoft.com/office/drawing/2014/main" val="2762284221"/>
                    </a:ext>
                  </a:extLst>
                </a:gridCol>
                <a:gridCol w="1298575">
                  <a:extLst>
                    <a:ext uri="{9D8B030D-6E8A-4147-A177-3AD203B41FA5}">
                      <a16:colId xmlns="" xmlns:a16="http://schemas.microsoft.com/office/drawing/2014/main" val="1295653669"/>
                    </a:ext>
                  </a:extLst>
                </a:gridCol>
                <a:gridCol w="1252738">
                  <a:extLst>
                    <a:ext uri="{9D8B030D-6E8A-4147-A177-3AD203B41FA5}">
                      <a16:colId xmlns="" xmlns:a16="http://schemas.microsoft.com/office/drawing/2014/main" val="2239834531"/>
                    </a:ext>
                  </a:extLst>
                </a:gridCol>
              </a:tblGrid>
              <a:tr h="1950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Εξοικονόμηση πρωτογενούς ενέργειας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Εξοικονόμηση πρωτογενούς ενέργειας</a:t>
                      </a:r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92347186"/>
                  </a:ext>
                </a:extLst>
              </a:tr>
              <a:tr h="726507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Από τα κλιματιστικά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Από τα ψυγεία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Σύνολο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€/</a:t>
                      </a:r>
                      <a:r>
                        <a:rPr lang="en-US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toe</a:t>
                      </a:r>
                      <a:endParaRPr lang="el-GR" sz="11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 fontAlgn="ctr"/>
                      <a:r>
                        <a:rPr lang="el-G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Με σημερινές τιμές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Εξοικονόμηση σε κόστος εισαγωγών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€/</a:t>
                      </a:r>
                      <a:r>
                        <a:rPr lang="en-US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toe</a:t>
                      </a:r>
                      <a:endParaRPr lang="el-GR" sz="11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 fontAlgn="ctr"/>
                      <a:r>
                        <a:rPr lang="el-G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Με εκτιμώμενες τιμές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Εξοικονόμηση σε κόστος εισαγωγών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3831096"/>
                  </a:ext>
                </a:extLst>
              </a:tr>
              <a:tr h="3636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1713324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Λιγνίτης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</a:t>
                      </a:r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2.261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.447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5420097"/>
                  </a:ext>
                </a:extLst>
              </a:tr>
              <a:tr h="206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Φυσικό αέριο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</a:t>
                      </a:r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876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4.384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20.260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.0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.8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.695.760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954853"/>
                  </a:ext>
                </a:extLst>
              </a:tr>
              <a:tr h="206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Πετρέλαιο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866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4.003</a:t>
                      </a: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2.017.512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2156466"/>
                  </a:ext>
                </a:extLst>
              </a:tr>
              <a:tr h="206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l-GR" sz="11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Σύνολο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 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8.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83.541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.713.272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790598"/>
                  </a:ext>
                </a:extLst>
              </a:tr>
            </a:tbl>
          </a:graphicData>
        </a:graphic>
      </p:graphicFrame>
      <p:sp>
        <p:nvSpPr>
          <p:cNvPr id="13" name="Θέση περιεχομένου 1">
            <a:extLst>
              <a:ext uri="{FF2B5EF4-FFF2-40B4-BE49-F238E27FC236}">
                <a16:creationId xmlns="" xmlns:a16="http://schemas.microsoft.com/office/drawing/2014/main" id="{203836B9-9288-4A85-8F2A-BE43D1A27194}"/>
              </a:ext>
            </a:extLst>
          </p:cNvPr>
          <p:cNvSpPr txBox="1">
            <a:spLocks/>
          </p:cNvSpPr>
          <p:nvPr/>
        </p:nvSpPr>
        <p:spPr>
          <a:xfrm>
            <a:off x="1837677" y="6394805"/>
            <a:ext cx="9792071" cy="464783"/>
          </a:xfrm>
          <a:prstGeom prst="rect">
            <a:avLst/>
          </a:prstGeom>
        </p:spPr>
        <p:txBody>
          <a:bodyPr/>
          <a:lstStyle>
            <a:lvl1pPr marL="245527" indent="-245527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/>
              <a:defRPr sz="1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7357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alibri" panose="020F0502020204030204" pitchFamily="34" charset="0"/>
              <a:buChar char="−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86942" indent="-46777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133547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743131" indent="-304792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1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spcBef>
                <a:spcPct val="0"/>
              </a:spcBef>
              <a:buFont typeface="Courier New" panose="02070309020205020404" pitchFamily="49" charset="0"/>
              <a:buNone/>
              <a:defRPr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904824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C1B630528C84484F6CF47FBEAE234" ma:contentTypeVersion="10" ma:contentTypeDescription="Create a new document." ma:contentTypeScope="" ma:versionID="4682b40dfec9bb045cbfa728d420a572">
  <xsd:schema xmlns:xsd="http://www.w3.org/2001/XMLSchema" xmlns:xs="http://www.w3.org/2001/XMLSchema" xmlns:p="http://schemas.microsoft.com/office/2006/metadata/properties" xmlns:ns3="abb4b4a8-2e15-4728-83a7-55fcf949e790" targetNamespace="http://schemas.microsoft.com/office/2006/metadata/properties" ma:root="true" ma:fieldsID="3644b528a947fd8cd582092d740400c2" ns3:_="">
    <xsd:import namespace="abb4b4a8-2e15-4728-83a7-55fcf949e7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4b4a8-2e15-4728-83a7-55fcf949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CD44A-78B6-43FF-B260-E7B80E0CB6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b4b4a8-2e15-4728-83a7-55fcf949e7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A2FC31-A16B-415F-A877-29E678F8FE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199DD-2212-49BD-94DF-75708186B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4b4a8-2e15-4728-83a7-55fcf949e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11338</TotalTime>
  <Words>339</Words>
  <Application>Microsoft Office PowerPoint</Application>
  <PresentationFormat>Προσαρμογή</PresentationFormat>
  <Paragraphs>97</Paragraphs>
  <Slides>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6" baseType="lpstr">
      <vt:lpstr>Θέμα του Office</vt:lpstr>
      <vt:lpstr>1_Θέμα του Office</vt:lpstr>
      <vt:lpstr>Αντικατάσταση και Ανακύκλωση Ενεργοβόρων Ηλεκτρικών Συσκευών</vt:lpstr>
      <vt:lpstr>Νέο Πρόγραμμα:  Αντικατάσταση και Ανακύκλωση Ενεργοβόρων Ηλεκτρικών Συσκευών</vt:lpstr>
      <vt:lpstr>Νέο Πρόγραμμα:  Αντικατάσταση και Ανακύκλωση Ενεργοβόρων Ηλεκτρικών Συσκευών</vt:lpstr>
      <vt:lpstr>3. Γιατί Αντικατάσταση και Ανακύκλωση Ενεργοβόρων Ηλεκτρικών Συσκευών; διότι μειώνει σημαντικά (στην αναλογία τους) τις εισαγωγές σε Φυσικό Αέριο και Πετρέλαιο για την παραγωγή ηλεκτρικής ενέργειας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Vassilis Vassios</dc:creator>
  <cp:lastModifiedBy>Achilleas Topas</cp:lastModifiedBy>
  <cp:revision>300</cp:revision>
  <dcterms:created xsi:type="dcterms:W3CDTF">2021-06-04T11:38:07Z</dcterms:created>
  <dcterms:modified xsi:type="dcterms:W3CDTF">2022-06-20T08:38:55Z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0x010100FF4C1B630528C84484F6CF47FBEAE234</vt:lpwstr>
  </property>
</Properties>
</file>