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41" r:id="rId4"/>
    <p:sldId id="371" r:id="rId5"/>
    <p:sldId id="363" r:id="rId6"/>
    <p:sldId id="368" r:id="rId7"/>
    <p:sldId id="395" r:id="rId8"/>
    <p:sldId id="396" r:id="rId9"/>
    <p:sldId id="397" r:id="rId10"/>
    <p:sldId id="367" r:id="rId11"/>
    <p:sldId id="401" r:id="rId12"/>
    <p:sldId id="398" r:id="rId13"/>
    <p:sldId id="388" r:id="rId14"/>
    <p:sldId id="365" r:id="rId15"/>
    <p:sldId id="342" r:id="rId16"/>
    <p:sldId id="399" r:id="rId17"/>
    <p:sldId id="400" r:id="rId18"/>
    <p:sldId id="372" r:id="rId19"/>
    <p:sldId id="345" r:id="rId20"/>
    <p:sldId id="369" r:id="rId21"/>
    <p:sldId id="370" r:id="rId22"/>
    <p:sldId id="343" r:id="rId23"/>
    <p:sldId id="373" r:id="rId24"/>
    <p:sldId id="366" r:id="rId25"/>
    <p:sldId id="386" r:id="rId26"/>
    <p:sldId id="374" r:id="rId27"/>
    <p:sldId id="375" r:id="rId28"/>
    <p:sldId id="376" r:id="rId29"/>
    <p:sldId id="377" r:id="rId30"/>
    <p:sldId id="389" r:id="rId31"/>
    <p:sldId id="378" r:id="rId32"/>
    <p:sldId id="390" r:id="rId33"/>
    <p:sldId id="382" r:id="rId34"/>
    <p:sldId id="381" r:id="rId35"/>
    <p:sldId id="380" r:id="rId36"/>
    <p:sldId id="352" r:id="rId37"/>
    <p:sldId id="384" r:id="rId38"/>
    <p:sldId id="385" r:id="rId39"/>
    <p:sldId id="393" r:id="rId40"/>
    <p:sldId id="394" r:id="rId41"/>
    <p:sldId id="391" r:id="rId42"/>
    <p:sldId id="392" r:id="rId43"/>
  </p:sldIdLst>
  <p:sldSz cx="12193588" cy="6858000"/>
  <p:notesSz cx="6769100" cy="9906000"/>
  <p:embeddedFontLst>
    <p:embeddedFont>
      <p:font typeface="Arial Bold" panose="020B0604020202020204" charset="0"/>
      <p:regular r:id="rId45"/>
      <p:bold r:id="rId46"/>
    </p:embeddedFont>
    <p:embeddedFont>
      <p:font typeface="Helvetica Neue" panose="020B0604020202020204" charset="0"/>
      <p:regular r:id="rId47"/>
      <p:bold r:id="rId48"/>
      <p:italic r:id="rId49"/>
      <p:boldItalic r:id="rId50"/>
    </p:embeddedFont>
    <p:embeddedFont>
      <p:font typeface="Helvetica Neue Light" panose="020B060402020202020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510">
          <p15:clr>
            <a:srgbClr val="A4A3A4"/>
          </p15:clr>
        </p15:guide>
        <p15:guide id="3" orient="horz" pos="1259">
          <p15:clr>
            <a:srgbClr val="A4A3A4"/>
          </p15:clr>
        </p15:guide>
        <p15:guide id="4" orient="horz" pos="3818">
          <p15:clr>
            <a:srgbClr val="A4A3A4"/>
          </p15:clr>
        </p15:guide>
        <p15:guide id="5" orient="horz" pos="2224">
          <p15:clr>
            <a:srgbClr val="A4A3A4"/>
          </p15:clr>
        </p15:guide>
        <p15:guide id="6" orient="horz" pos="2332">
          <p15:clr>
            <a:srgbClr val="A4A3A4"/>
          </p15:clr>
        </p15:guide>
        <p15:guide id="7" orient="horz" pos="753">
          <p15:clr>
            <a:srgbClr val="A4A3A4"/>
          </p15:clr>
        </p15:guide>
        <p15:guide id="8" pos="3892">
          <p15:clr>
            <a:srgbClr val="A4A3A4"/>
          </p15:clr>
        </p15:guide>
        <p15:guide id="9" pos="169">
          <p15:clr>
            <a:srgbClr val="A4A3A4"/>
          </p15:clr>
        </p15:guide>
        <p15:guide id="10" pos="3969">
          <p15:clr>
            <a:srgbClr val="A4A3A4"/>
          </p15:clr>
        </p15:guide>
        <p15:guide id="11" pos="7480">
          <p15:clr>
            <a:srgbClr val="A4A3A4"/>
          </p15:clr>
        </p15:guide>
        <p15:guide id="12" pos="2241">
          <p15:clr>
            <a:srgbClr val="A4A3A4"/>
          </p15:clr>
        </p15:guide>
        <p15:guide id="13" pos="2159">
          <p15:clr>
            <a:srgbClr val="A4A3A4"/>
          </p15:clr>
        </p15:guide>
        <p15:guide id="14" pos="5759">
          <p15:clr>
            <a:srgbClr val="A4A3A4"/>
          </p15:clr>
        </p15:guide>
        <p15:guide id="15" pos="56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FFFFFF"/>
    <a:srgbClr val="000000"/>
    <a:srgbClr val="2196F3"/>
    <a:srgbClr val="5BD0FF"/>
    <a:srgbClr val="B7560D"/>
    <a:srgbClr val="666666"/>
    <a:srgbClr val="EF7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4BFCF-869E-4202-91A9-9A1927F021B8}" v="15" dt="2024-12-11T15:56:07.900"/>
  </p1510:revLst>
</p1510:revInfo>
</file>

<file path=ppt/tableStyles.xml><?xml version="1.0" encoding="utf-8"?>
<a:tblStyleLst xmlns:a="http://schemas.openxmlformats.org/drawingml/2006/main" def="{4C03246C-C655-42FD-81E0-807809A31E14}">
  <a:tblStyle styleId="{4C03246C-C655-42FD-81E0-807809A31E1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9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78"/>
      </p:cViewPr>
      <p:guideLst>
        <p:guide orient="horz" pos="2778"/>
        <p:guide orient="horz" pos="510"/>
        <p:guide orient="horz" pos="1259"/>
        <p:guide orient="horz" pos="3818"/>
        <p:guide orient="horz" pos="2224"/>
        <p:guide orient="horz" pos="2332"/>
        <p:guide orient="horz" pos="753"/>
        <p:guide pos="3892"/>
        <p:guide pos="169"/>
        <p:guide pos="3969"/>
        <p:guide pos="7480"/>
        <p:guide pos="2241"/>
        <p:guide pos="2159"/>
        <p:guide pos="5759"/>
        <p:guide pos="5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εταξία Τριανταφύλλου" userId="bc02b55c54644ded" providerId="LiveId" clId="{E1971879-B7D1-4B37-B9A2-76FF49DF501A}"/>
    <pc:docChg chg="modSld">
      <pc:chgData name="Μεταξία Τριανταφύλλου" userId="bc02b55c54644ded" providerId="LiveId" clId="{E1971879-B7D1-4B37-B9A2-76FF49DF501A}" dt="2024-12-12T15:48:03.212" v="10" actId="404"/>
      <pc:docMkLst>
        <pc:docMk/>
      </pc:docMkLst>
      <pc:sldChg chg="modSp mod">
        <pc:chgData name="Μεταξία Τριανταφύλλου" userId="bc02b55c54644ded" providerId="LiveId" clId="{E1971879-B7D1-4B37-B9A2-76FF49DF501A}" dt="2024-12-12T15:48:03.212" v="10" actId="404"/>
        <pc:sldMkLst>
          <pc:docMk/>
          <pc:sldMk cId="0" sldId="256"/>
        </pc:sldMkLst>
        <pc:spChg chg="mod">
          <ac:chgData name="Μεταξία Τριανταφύλλου" userId="bc02b55c54644ded" providerId="LiveId" clId="{E1971879-B7D1-4B37-B9A2-76FF49DF501A}" dt="2024-12-12T15:48:03.212" v="10" actId="404"/>
          <ac:spMkLst>
            <pc:docMk/>
            <pc:sldMk cId="0" sldId="256"/>
            <ac:spMk id="5122" creationId="{FD7D58A5-604E-BE39-AF81-0637E2FA80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3;n">
            <a:extLst>
              <a:ext uri="{FF2B5EF4-FFF2-40B4-BE49-F238E27FC236}">
                <a16:creationId xmlns:a16="http://schemas.microsoft.com/office/drawing/2014/main" id="{AE59EB15-3567-9E9A-B4EB-87487FE85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2550" y="742950"/>
            <a:ext cx="6604000" cy="37147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63" name="Google Shape;4;n">
            <a:extLst>
              <a:ext uri="{FF2B5EF4-FFF2-40B4-BE49-F238E27FC236}">
                <a16:creationId xmlns:a16="http://schemas.microsoft.com/office/drawing/2014/main" id="{5EDD981F-A7BF-DC2C-DD7F-F112FB84F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01700" y="4705350"/>
            <a:ext cx="4965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45;p1:notes">
            <a:extLst>
              <a:ext uri="{FF2B5EF4-FFF2-40B4-BE49-F238E27FC236}">
                <a16:creationId xmlns:a16="http://schemas.microsoft.com/office/drawing/2014/main" id="{57A8ADB8-C0B6-E78E-8FEA-61981322789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1987" name="Google Shape;46;p1:notes">
            <a:extLst>
              <a:ext uri="{FF2B5EF4-FFF2-40B4-BE49-F238E27FC236}">
                <a16:creationId xmlns:a16="http://schemas.microsoft.com/office/drawing/2014/main" id="{B193E0FB-9341-D81F-AAA5-95F398DDA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615238-F013-426D-FABC-DBF34B1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B59DDAF7-8D2C-7038-0B94-326C188848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EC40FCA0-F7F1-1F9C-30A5-37B62CB2C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B7942C-36C9-20DC-1C2F-0A1EF00C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804BC31A-DCBA-28AC-E5D5-41BC593C11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19BE84ED-8805-D1CF-5669-65E96001D7E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3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312;g1368ca36c0d_2_397:notes">
            <a:extLst>
              <a:ext uri="{FF2B5EF4-FFF2-40B4-BE49-F238E27FC236}">
                <a16:creationId xmlns:a16="http://schemas.microsoft.com/office/drawing/2014/main" id="{577AB1E3-F126-2E18-60CC-DE5EA622A6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8131" name="Google Shape;313;g1368ca36c0d_2_397:notes">
            <a:extLst>
              <a:ext uri="{FF2B5EF4-FFF2-40B4-BE49-F238E27FC236}">
                <a16:creationId xmlns:a16="http://schemas.microsoft.com/office/drawing/2014/main" id="{2431FE8A-C5B3-1265-B9B6-9C038F5EC7C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n-US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  <a:p>
            <a:pPr marL="0" indent="0" eaLnBrk="1" hangingPunct="1">
              <a:lnSpc>
                <a:spcPct val="118000"/>
              </a:lnSpc>
              <a:buSzPts val="1400"/>
            </a:pPr>
            <a:r>
              <a:rPr lang="el-GR" altLang="el-GR" sz="1100">
                <a:latin typeface="Helvetica Neue" charset="0"/>
                <a:cs typeface="Arial" panose="020B0604020202020204" pitchFamily="34" charset="0"/>
                <a:sym typeface="Helvetica Neue" charset="0"/>
              </a:rPr>
              <a:t>Είναι σωστό το ποσό στο 4 (Έχω δύο δελτία τύπου που λένε διαφορετικά ποσά)</a:t>
            </a:r>
            <a:endParaRPr lang="en-US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5;p1:notes">
            <a:extLst>
              <a:ext uri="{FF2B5EF4-FFF2-40B4-BE49-F238E27FC236}">
                <a16:creationId xmlns:a16="http://schemas.microsoft.com/office/drawing/2014/main" id="{8F399794-1621-9777-6030-C86AB3EA67C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9155" name="Google Shape;46;p1:notes">
            <a:extLst>
              <a:ext uri="{FF2B5EF4-FFF2-40B4-BE49-F238E27FC236}">
                <a16:creationId xmlns:a16="http://schemas.microsoft.com/office/drawing/2014/main" id="{2DCEB8EC-EEDA-47D7-8862-0295D440495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00;g1368ca36c0d_2_633:notes">
            <a:extLst>
              <a:ext uri="{FF2B5EF4-FFF2-40B4-BE49-F238E27FC236}">
                <a16:creationId xmlns:a16="http://schemas.microsoft.com/office/drawing/2014/main" id="{4BF533EF-E693-9638-C5E1-3719E2AF30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0179" name="Google Shape;501;g1368ca36c0d_2_633:notes">
            <a:extLst>
              <a:ext uri="{FF2B5EF4-FFF2-40B4-BE49-F238E27FC236}">
                <a16:creationId xmlns:a16="http://schemas.microsoft.com/office/drawing/2014/main" id="{FC705AC8-B732-1948-5DCB-A76DFF4D7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1B4565-F505-150F-42D1-F6BA2EAD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1B07D323-2E27-701F-4315-16D9B6E3F9F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C2CD95C9-3C91-AD30-B4DA-5F3A71C50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8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FDFB90A-AB25-A069-913B-6D4459DA6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54452E81-1F4C-056F-1851-687A2EF5E9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700A9EF2-732B-F9B9-307E-CBC05835954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49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45;p1:notes">
            <a:extLst>
              <a:ext uri="{FF2B5EF4-FFF2-40B4-BE49-F238E27FC236}">
                <a16:creationId xmlns:a16="http://schemas.microsoft.com/office/drawing/2014/main" id="{DD653AAC-D781-5154-8BA5-4E492D59AE8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1203" name="Google Shape;46;p1:notes">
            <a:extLst>
              <a:ext uri="{FF2B5EF4-FFF2-40B4-BE49-F238E27FC236}">
                <a16:creationId xmlns:a16="http://schemas.microsoft.com/office/drawing/2014/main" id="{636BBF06-9EEA-88A0-9262-45F7FE7F7BF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229;g1368ca36c0d_2_248:notes">
            <a:extLst>
              <a:ext uri="{FF2B5EF4-FFF2-40B4-BE49-F238E27FC236}">
                <a16:creationId xmlns:a16="http://schemas.microsoft.com/office/drawing/2014/main" id="{4F10D3EA-042A-0274-7F2A-DD4EAD2C87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2227" name="Google Shape;230;g1368ca36c0d_2_248:notes">
            <a:extLst>
              <a:ext uri="{FF2B5EF4-FFF2-40B4-BE49-F238E27FC236}">
                <a16:creationId xmlns:a16="http://schemas.microsoft.com/office/drawing/2014/main" id="{79AF1BDF-BC65-952B-D8E0-B0B53B593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500;g1368ca36c0d_2_633:notes">
            <a:extLst>
              <a:ext uri="{FF2B5EF4-FFF2-40B4-BE49-F238E27FC236}">
                <a16:creationId xmlns:a16="http://schemas.microsoft.com/office/drawing/2014/main" id="{02F54DAB-FA5E-C3F2-0B9D-F4E5E74B05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3251" name="Google Shape;501;g1368ca36c0d_2_633:notes">
            <a:extLst>
              <a:ext uri="{FF2B5EF4-FFF2-40B4-BE49-F238E27FC236}">
                <a16:creationId xmlns:a16="http://schemas.microsoft.com/office/drawing/2014/main" id="{22AC4D43-9F16-8209-C7D6-F484C3261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45;p1:notes">
            <a:extLst>
              <a:ext uri="{FF2B5EF4-FFF2-40B4-BE49-F238E27FC236}">
                <a16:creationId xmlns:a16="http://schemas.microsoft.com/office/drawing/2014/main" id="{E18F1580-33C9-DD23-D59D-066D52B2FED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3011" name="Google Shape;46;p1:notes">
            <a:extLst>
              <a:ext uri="{FF2B5EF4-FFF2-40B4-BE49-F238E27FC236}">
                <a16:creationId xmlns:a16="http://schemas.microsoft.com/office/drawing/2014/main" id="{8B447AA1-8D27-5EB9-82AD-3480854A201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500;g1368ca36c0d_2_633:notes">
            <a:extLst>
              <a:ext uri="{FF2B5EF4-FFF2-40B4-BE49-F238E27FC236}">
                <a16:creationId xmlns:a16="http://schemas.microsoft.com/office/drawing/2014/main" id="{74CA8467-28B4-29DE-93A8-306DAA52BA7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4275" name="Google Shape;501;g1368ca36c0d_2_633:notes">
            <a:extLst>
              <a:ext uri="{FF2B5EF4-FFF2-40B4-BE49-F238E27FC236}">
                <a16:creationId xmlns:a16="http://schemas.microsoft.com/office/drawing/2014/main" id="{CDF01378-74BC-89F4-8380-1C2C69B00B0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1152;g13a447df85b_1_262:notes">
            <a:extLst>
              <a:ext uri="{FF2B5EF4-FFF2-40B4-BE49-F238E27FC236}">
                <a16:creationId xmlns:a16="http://schemas.microsoft.com/office/drawing/2014/main" id="{3DBBAE9C-F14B-867A-7515-723454DC5F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5299" name="Google Shape;1153;g13a447df85b_1_262:notes">
            <a:extLst>
              <a:ext uri="{FF2B5EF4-FFF2-40B4-BE49-F238E27FC236}">
                <a16:creationId xmlns:a16="http://schemas.microsoft.com/office/drawing/2014/main" id="{8CD62D84-D395-5887-B781-5B17CC7BE06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n-US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  <a:p>
            <a:pPr marL="0" indent="0" eaLnBrk="1" hangingPunct="1">
              <a:lnSpc>
                <a:spcPct val="118000"/>
              </a:lnSpc>
              <a:buSzPts val="1400"/>
            </a:pPr>
            <a:endParaRPr lang="en-US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500;g1368ca36c0d_2_633:notes">
            <a:extLst>
              <a:ext uri="{FF2B5EF4-FFF2-40B4-BE49-F238E27FC236}">
                <a16:creationId xmlns:a16="http://schemas.microsoft.com/office/drawing/2014/main" id="{2AA77D5D-397F-FF2B-5507-06DD1CE2A7F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6323" name="Google Shape;501;g1368ca36c0d_2_633:notes">
            <a:extLst>
              <a:ext uri="{FF2B5EF4-FFF2-40B4-BE49-F238E27FC236}">
                <a16:creationId xmlns:a16="http://schemas.microsoft.com/office/drawing/2014/main" id="{EA7CFCD1-7637-70EB-B949-11E96160F11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45;p1:notes">
            <a:extLst>
              <a:ext uri="{FF2B5EF4-FFF2-40B4-BE49-F238E27FC236}">
                <a16:creationId xmlns:a16="http://schemas.microsoft.com/office/drawing/2014/main" id="{94BB74C0-FDCC-2A66-B24F-FE2D6C963A6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7347" name="Google Shape;46;p1:notes">
            <a:extLst>
              <a:ext uri="{FF2B5EF4-FFF2-40B4-BE49-F238E27FC236}">
                <a16:creationId xmlns:a16="http://schemas.microsoft.com/office/drawing/2014/main" id="{1F5D795B-2F6A-0B04-C6FD-3F4A04B0FB0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500;g1368ca36c0d_2_633:notes">
            <a:extLst>
              <a:ext uri="{FF2B5EF4-FFF2-40B4-BE49-F238E27FC236}">
                <a16:creationId xmlns:a16="http://schemas.microsoft.com/office/drawing/2014/main" id="{BB88A759-2944-F2BB-5A48-EE920B0838F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8371" name="Google Shape;501;g1368ca36c0d_2_633:notes">
            <a:extLst>
              <a:ext uri="{FF2B5EF4-FFF2-40B4-BE49-F238E27FC236}">
                <a16:creationId xmlns:a16="http://schemas.microsoft.com/office/drawing/2014/main" id="{31C4249B-7C7B-C979-7CAA-3A20B379E75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45;p1:notes">
            <a:extLst>
              <a:ext uri="{FF2B5EF4-FFF2-40B4-BE49-F238E27FC236}">
                <a16:creationId xmlns:a16="http://schemas.microsoft.com/office/drawing/2014/main" id="{85B309D9-99EE-1EFA-4E1A-2B079A837E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9395" name="Google Shape;46;p1:notes">
            <a:extLst>
              <a:ext uri="{FF2B5EF4-FFF2-40B4-BE49-F238E27FC236}">
                <a16:creationId xmlns:a16="http://schemas.microsoft.com/office/drawing/2014/main" id="{DE524016-9DB1-449F-ED6C-DB3736DCF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399;g1368ca36c0d_2_466:notes">
            <a:extLst>
              <a:ext uri="{FF2B5EF4-FFF2-40B4-BE49-F238E27FC236}">
                <a16:creationId xmlns:a16="http://schemas.microsoft.com/office/drawing/2014/main" id="{F9F862D7-506E-0C4E-2A2B-0F1D3CFDB6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0419" name="Google Shape;400;g1368ca36c0d_2_466:notes">
            <a:extLst>
              <a:ext uri="{FF2B5EF4-FFF2-40B4-BE49-F238E27FC236}">
                <a16:creationId xmlns:a16="http://schemas.microsoft.com/office/drawing/2014/main" id="{79956E29-ECCB-61A3-A1CF-DD828E71B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45;p1:notes">
            <a:extLst>
              <a:ext uri="{FF2B5EF4-FFF2-40B4-BE49-F238E27FC236}">
                <a16:creationId xmlns:a16="http://schemas.microsoft.com/office/drawing/2014/main" id="{E4A70817-804F-7B3C-5AA3-B9CC52F3656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1443" name="Google Shape;46;p1:notes">
            <a:extLst>
              <a:ext uri="{FF2B5EF4-FFF2-40B4-BE49-F238E27FC236}">
                <a16:creationId xmlns:a16="http://schemas.microsoft.com/office/drawing/2014/main" id="{56B34413-7D35-8CC1-4415-0FF7A8FAB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500;g1368ca36c0d_2_633:notes">
            <a:extLst>
              <a:ext uri="{FF2B5EF4-FFF2-40B4-BE49-F238E27FC236}">
                <a16:creationId xmlns:a16="http://schemas.microsoft.com/office/drawing/2014/main" id="{EC783FE8-6E26-0FE9-C744-0D6AEF6DE1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2467" name="Google Shape;501;g1368ca36c0d_2_633:notes">
            <a:extLst>
              <a:ext uri="{FF2B5EF4-FFF2-40B4-BE49-F238E27FC236}">
                <a16:creationId xmlns:a16="http://schemas.microsoft.com/office/drawing/2014/main" id="{BFBFDA76-92A5-8DFE-5CF9-7A11229384A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500;g1368ca36c0d_2_633:notes">
            <a:extLst>
              <a:ext uri="{FF2B5EF4-FFF2-40B4-BE49-F238E27FC236}">
                <a16:creationId xmlns:a16="http://schemas.microsoft.com/office/drawing/2014/main" id="{DDB57463-E881-0BC3-906E-CC68B99997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3491" name="Google Shape;501;g1368ca36c0d_2_633:notes">
            <a:extLst>
              <a:ext uri="{FF2B5EF4-FFF2-40B4-BE49-F238E27FC236}">
                <a16:creationId xmlns:a16="http://schemas.microsoft.com/office/drawing/2014/main" id="{ABA69B13-A932-D672-64E9-26D3B73A9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500;g1368ca36c0d_2_633:notes">
            <a:extLst>
              <a:ext uri="{FF2B5EF4-FFF2-40B4-BE49-F238E27FC236}">
                <a16:creationId xmlns:a16="http://schemas.microsoft.com/office/drawing/2014/main" id="{0B712716-FC63-4BD3-DB1D-51F2B0233A7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4035" name="Google Shape;501;g1368ca36c0d_2_633:notes">
            <a:extLst>
              <a:ext uri="{FF2B5EF4-FFF2-40B4-BE49-F238E27FC236}">
                <a16:creationId xmlns:a16="http://schemas.microsoft.com/office/drawing/2014/main" id="{6B7F1F10-BC01-035F-EA0E-454AD353B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45;p1:notes">
            <a:extLst>
              <a:ext uri="{FF2B5EF4-FFF2-40B4-BE49-F238E27FC236}">
                <a16:creationId xmlns:a16="http://schemas.microsoft.com/office/drawing/2014/main" id="{FDB2A198-A5DC-EB9C-372F-FB78EA57C7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4515" name="Google Shape;46;p1:notes">
            <a:extLst>
              <a:ext uri="{FF2B5EF4-FFF2-40B4-BE49-F238E27FC236}">
                <a16:creationId xmlns:a16="http://schemas.microsoft.com/office/drawing/2014/main" id="{E61000BF-5187-3947-B0BC-E77798493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399;g1368ca36c0d_2_466:notes">
            <a:extLst>
              <a:ext uri="{FF2B5EF4-FFF2-40B4-BE49-F238E27FC236}">
                <a16:creationId xmlns:a16="http://schemas.microsoft.com/office/drawing/2014/main" id="{7C419339-2CCD-162C-C33B-408A577BC5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5539" name="Google Shape;400;g1368ca36c0d_2_466:notes">
            <a:extLst>
              <a:ext uri="{FF2B5EF4-FFF2-40B4-BE49-F238E27FC236}">
                <a16:creationId xmlns:a16="http://schemas.microsoft.com/office/drawing/2014/main" id="{E1617417-4473-B1B4-81C6-9E463AF5B836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45;p1:notes">
            <a:extLst>
              <a:ext uri="{FF2B5EF4-FFF2-40B4-BE49-F238E27FC236}">
                <a16:creationId xmlns:a16="http://schemas.microsoft.com/office/drawing/2014/main" id="{C9316F37-16E3-98B3-24DB-D851D6A410A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6563" name="Google Shape;46;p1:notes">
            <a:extLst>
              <a:ext uri="{FF2B5EF4-FFF2-40B4-BE49-F238E27FC236}">
                <a16:creationId xmlns:a16="http://schemas.microsoft.com/office/drawing/2014/main" id="{2C80FEF8-E4DB-BAED-99DA-F99C538E6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500;g1368ca36c0d_2_633:notes">
            <a:extLst>
              <a:ext uri="{FF2B5EF4-FFF2-40B4-BE49-F238E27FC236}">
                <a16:creationId xmlns:a16="http://schemas.microsoft.com/office/drawing/2014/main" id="{FFE55997-1769-E243-25EC-F3958EFF7C8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7587" name="Google Shape;501;g1368ca36c0d_2_633:notes">
            <a:extLst>
              <a:ext uri="{FF2B5EF4-FFF2-40B4-BE49-F238E27FC236}">
                <a16:creationId xmlns:a16="http://schemas.microsoft.com/office/drawing/2014/main" id="{0B939770-A4EC-641B-28B1-D73726F97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45;p1:notes">
            <a:extLst>
              <a:ext uri="{FF2B5EF4-FFF2-40B4-BE49-F238E27FC236}">
                <a16:creationId xmlns:a16="http://schemas.microsoft.com/office/drawing/2014/main" id="{FF9BC5FA-0763-6C7D-44D7-59ED2DC8140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8611" name="Google Shape;46;p1:notes">
            <a:extLst>
              <a:ext uri="{FF2B5EF4-FFF2-40B4-BE49-F238E27FC236}">
                <a16:creationId xmlns:a16="http://schemas.microsoft.com/office/drawing/2014/main" id="{A7B2A31B-CA5B-10C0-DFC5-8F05B50CC03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399;g1368ca36c0d_2_466:notes">
            <a:extLst>
              <a:ext uri="{FF2B5EF4-FFF2-40B4-BE49-F238E27FC236}">
                <a16:creationId xmlns:a16="http://schemas.microsoft.com/office/drawing/2014/main" id="{68AE80BE-B17F-23EA-D635-B75C86A4F65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69635" name="Google Shape;400;g1368ca36c0d_2_466:notes">
            <a:extLst>
              <a:ext uri="{FF2B5EF4-FFF2-40B4-BE49-F238E27FC236}">
                <a16:creationId xmlns:a16="http://schemas.microsoft.com/office/drawing/2014/main" id="{A698696D-4F4E-B8A5-AC89-7B3B29971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45;p1:notes">
            <a:extLst>
              <a:ext uri="{FF2B5EF4-FFF2-40B4-BE49-F238E27FC236}">
                <a16:creationId xmlns:a16="http://schemas.microsoft.com/office/drawing/2014/main" id="{97C4C9BB-2A73-3A5B-1463-A716A5CB3E6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70659" name="Google Shape;46;p1:notes">
            <a:extLst>
              <a:ext uri="{FF2B5EF4-FFF2-40B4-BE49-F238E27FC236}">
                <a16:creationId xmlns:a16="http://schemas.microsoft.com/office/drawing/2014/main" id="{AE4E7B42-2B54-C6C5-287D-9EA5B6C69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500;g1368ca36c0d_2_633:notes">
            <a:extLst>
              <a:ext uri="{FF2B5EF4-FFF2-40B4-BE49-F238E27FC236}">
                <a16:creationId xmlns:a16="http://schemas.microsoft.com/office/drawing/2014/main" id="{705E2B68-346B-1B63-50A9-52CF82DF764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71683" name="Google Shape;501;g1368ca36c0d_2_633:notes">
            <a:extLst>
              <a:ext uri="{FF2B5EF4-FFF2-40B4-BE49-F238E27FC236}">
                <a16:creationId xmlns:a16="http://schemas.microsoft.com/office/drawing/2014/main" id="{9171EAC9-CF42-CF5E-F3C6-EB7B3ED1C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45;p1:notes">
            <a:extLst>
              <a:ext uri="{FF2B5EF4-FFF2-40B4-BE49-F238E27FC236}">
                <a16:creationId xmlns:a16="http://schemas.microsoft.com/office/drawing/2014/main" id="{C4AA2740-C03C-C75A-9076-F605E99C5CE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72707" name="Google Shape;46;p1:notes">
            <a:extLst>
              <a:ext uri="{FF2B5EF4-FFF2-40B4-BE49-F238E27FC236}">
                <a16:creationId xmlns:a16="http://schemas.microsoft.com/office/drawing/2014/main" id="{72C50FF2-EE81-F81E-A594-F8E817EB6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Google Shape;500;g1368ca36c0d_2_633:notes">
            <a:extLst>
              <a:ext uri="{FF2B5EF4-FFF2-40B4-BE49-F238E27FC236}">
                <a16:creationId xmlns:a16="http://schemas.microsoft.com/office/drawing/2014/main" id="{6D805D9D-97DA-95A3-A47E-5A116AA5EA8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73731" name="Google Shape;501;g1368ca36c0d_2_633:notes">
            <a:extLst>
              <a:ext uri="{FF2B5EF4-FFF2-40B4-BE49-F238E27FC236}">
                <a16:creationId xmlns:a16="http://schemas.microsoft.com/office/drawing/2014/main" id="{F07C249B-BFB4-36E2-AF27-FFD633CD9F2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500;g1368ca36c0d_2_633:notes">
            <a:extLst>
              <a:ext uri="{FF2B5EF4-FFF2-40B4-BE49-F238E27FC236}">
                <a16:creationId xmlns:a16="http://schemas.microsoft.com/office/drawing/2014/main" id="{70A065F4-3F63-BC57-A737-1CA5DD1BDB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5059" name="Google Shape;501;g1368ca36c0d_2_633:notes">
            <a:extLst>
              <a:ext uri="{FF2B5EF4-FFF2-40B4-BE49-F238E27FC236}">
                <a16:creationId xmlns:a16="http://schemas.microsoft.com/office/drawing/2014/main" id="{B998CB1C-A3C2-9A9B-3ED5-71AD25CE71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45;p1:notes">
            <a:extLst>
              <a:ext uri="{FF2B5EF4-FFF2-40B4-BE49-F238E27FC236}">
                <a16:creationId xmlns:a16="http://schemas.microsoft.com/office/drawing/2014/main" id="{937479D7-711A-C4A9-0ACB-ABF2C4DEEF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74755" name="Google Shape;46;p1:notes">
            <a:extLst>
              <a:ext uri="{FF2B5EF4-FFF2-40B4-BE49-F238E27FC236}">
                <a16:creationId xmlns:a16="http://schemas.microsoft.com/office/drawing/2014/main" id="{72A5FB37-9C76-4A89-5E78-1A3ECB45B6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Google Shape;500;g1368ca36c0d_2_633:notes">
            <a:extLst>
              <a:ext uri="{FF2B5EF4-FFF2-40B4-BE49-F238E27FC236}">
                <a16:creationId xmlns:a16="http://schemas.microsoft.com/office/drawing/2014/main" id="{0D8BF851-B674-E55B-BDE5-602C595A7E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75779" name="Google Shape;501;g1368ca36c0d_2_633:notes">
            <a:extLst>
              <a:ext uri="{FF2B5EF4-FFF2-40B4-BE49-F238E27FC236}">
                <a16:creationId xmlns:a16="http://schemas.microsoft.com/office/drawing/2014/main" id="{59763906-96D7-195F-57BD-BC30A90D3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E6566BE6-6FB1-23C6-CA67-7C6A11A040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47D98C8D-5100-1909-EEEE-29EE5E46819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A4010E-0617-9B0F-FD63-EA52085D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591E44C1-266C-827D-51F5-BD10A9E9EAA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273567B2-7D1E-E7DE-1DD3-C81F04803D0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2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08705D-F383-990F-BC29-651A7A975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83B7BBAB-A7FE-104D-6409-26C6A894A7F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194EADA5-23DE-C956-7585-A38C03D3D46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7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2BD9745-96A6-AFA6-A035-25150AA4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00;g1368ca36c0d_2_633:notes">
            <a:extLst>
              <a:ext uri="{FF2B5EF4-FFF2-40B4-BE49-F238E27FC236}">
                <a16:creationId xmlns:a16="http://schemas.microsoft.com/office/drawing/2014/main" id="{553E023C-840A-C5F5-627B-3A5687A8AE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6083" name="Google Shape;501;g1368ca36c0d_2_633:notes">
            <a:extLst>
              <a:ext uri="{FF2B5EF4-FFF2-40B4-BE49-F238E27FC236}">
                <a16:creationId xmlns:a16="http://schemas.microsoft.com/office/drawing/2014/main" id="{06CC7D1A-98ED-CD27-3D78-C03D7E1424C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4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500;g1368ca36c0d_2_633:notes">
            <a:extLst>
              <a:ext uri="{FF2B5EF4-FFF2-40B4-BE49-F238E27FC236}">
                <a16:creationId xmlns:a16="http://schemas.microsoft.com/office/drawing/2014/main" id="{F4CEE6A2-C1E5-970D-295E-9B1E61F774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47107" name="Google Shape;501;g1368ca36c0d_2_633:notes">
            <a:extLst>
              <a:ext uri="{FF2B5EF4-FFF2-40B4-BE49-F238E27FC236}">
                <a16:creationId xmlns:a16="http://schemas.microsoft.com/office/drawing/2014/main" id="{5F949287-90A2-AC8B-FF74-397C58AAF3C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el-GR" altLang="el-GR" sz="1100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44">
            <a:extLst>
              <a:ext uri="{FF2B5EF4-FFF2-40B4-BE49-F238E27FC236}">
                <a16:creationId xmlns:a16="http://schemas.microsoft.com/office/drawing/2014/main" id="{2E5F21FB-19FB-AA1F-264C-3F6F9AE4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1649413"/>
            <a:ext cx="12150725" cy="3851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sp>
        <p:nvSpPr>
          <p:cNvPr id="3" name="Google Shape;9;p44">
            <a:extLst>
              <a:ext uri="{FF2B5EF4-FFF2-40B4-BE49-F238E27FC236}">
                <a16:creationId xmlns:a16="http://schemas.microsoft.com/office/drawing/2014/main" id="{1A1DE77D-99F6-3AA7-5878-BC3A7CD4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5184775"/>
            <a:ext cx="7502525" cy="4381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  <p:pic>
        <p:nvPicPr>
          <p:cNvPr id="4" name="Google Shape;10;p44">
            <a:extLst>
              <a:ext uri="{FF2B5EF4-FFF2-40B4-BE49-F238E27FC236}">
                <a16:creationId xmlns:a16="http://schemas.microsoft.com/office/drawing/2014/main" id="{4EE7C475-9DD4-AA25-6539-3A08B1AB191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888" y="339725"/>
            <a:ext cx="30289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1;p44"/>
          <p:cNvSpPr txBox="1">
            <a:spLocks noGrp="1"/>
          </p:cNvSpPr>
          <p:nvPr>
            <p:ph type="title"/>
          </p:nvPr>
        </p:nvSpPr>
        <p:spPr>
          <a:xfrm>
            <a:off x="948354" y="2493354"/>
            <a:ext cx="105042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body" idx="1"/>
          </p:nvPr>
        </p:nvSpPr>
        <p:spPr>
          <a:xfrm>
            <a:off x="947738" y="5499848"/>
            <a:ext cx="2520950" cy="3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 Light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body" idx="2"/>
          </p:nvPr>
        </p:nvSpPr>
        <p:spPr>
          <a:xfrm>
            <a:off x="947738" y="3832225"/>
            <a:ext cx="6427974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chemeClr val="lt1"/>
              </a:buClr>
              <a:buSzPts val="915"/>
              <a:buFont typeface="Calibri"/>
              <a:buNone/>
              <a:defRPr sz="12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242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Calibri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9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r slide text">
  <p:cSld name="inner slide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45">
            <a:extLst>
              <a:ext uri="{FF2B5EF4-FFF2-40B4-BE49-F238E27FC236}">
                <a16:creationId xmlns:a16="http://schemas.microsoft.com/office/drawing/2014/main" id="{8BAE9EC6-2157-2B36-3026-86C6F7C05F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013" y="201613"/>
            <a:ext cx="27352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5;p45">
            <a:extLst>
              <a:ext uri="{FF2B5EF4-FFF2-40B4-BE49-F238E27FC236}">
                <a16:creationId xmlns:a16="http://schemas.microsoft.com/office/drawing/2014/main" id="{228C0F4F-0F67-4463-D290-3CC2862224F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674475" y="6540500"/>
            <a:ext cx="304800" cy="287338"/>
          </a:xfrm>
        </p:spPr>
        <p:txBody>
          <a:bodyPr/>
          <a:lstStyle>
            <a:lvl1pPr>
              <a:defRPr/>
            </a:lvl1pPr>
          </a:lstStyle>
          <a:p>
            <a:fld id="{5507D3DB-3227-430F-9C93-B547706B99D8}" type="slidenum">
              <a:rPr lang="el-GR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8233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FB387-2AA8-9D7A-B843-76059CBE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5847F0-CDD6-4A20-891A-07A4E6901D1D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82587-B82A-262B-60EF-91F8E461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A13C8-4445-F3E5-79C7-EB7248E9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FEDDD-69E6-4DC0-BB15-274560173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1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43">
            <a:extLst>
              <a:ext uri="{FF2B5EF4-FFF2-40B4-BE49-F238E27FC236}">
                <a16:creationId xmlns:a16="http://schemas.microsoft.com/office/drawing/2014/main" id="{46BB2E00-4747-C3D6-FE71-39CA3542B1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5940425" y="6540500"/>
            <a:ext cx="30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>
              <a:buClr>
                <a:srgbClr val="000000"/>
              </a:buClr>
              <a:buSzPts val="1200"/>
              <a:buFont typeface="Helvetica Neue Light" charset="0"/>
              <a:buNone/>
              <a:defRPr sz="1200">
                <a:latin typeface="Helvetica Neue Light" charset="0"/>
                <a:sym typeface="Helvetica Neue Light" charset="0"/>
              </a:defRPr>
            </a:lvl1pPr>
          </a:lstStyle>
          <a:p>
            <a:fld id="{71F652F5-CDE7-42DD-A574-654D6FA45139}" type="slidenum">
              <a:rPr lang="el-GR" altLang="el-GR"/>
              <a:pPr/>
              <a:t>‹#›</a:t>
            </a:fld>
            <a:endParaRPr lang="en-US" alt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48;p1">
            <a:extLst>
              <a:ext uri="{FF2B5EF4-FFF2-40B4-BE49-F238E27FC236}">
                <a16:creationId xmlns:a16="http://schemas.microsoft.com/office/drawing/2014/main" id="{FD7D58A5-604E-BE39-AF81-0637E2FA80F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47738" y="2644775"/>
            <a:ext cx="105044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Arial" panose="020B0604020202020204" pitchFamily="34" charset="0"/>
              <a:buNone/>
            </a:pPr>
            <a:r>
              <a:rPr lang="el-GR" altLang="el-GR" sz="3200" dirty="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Πρωτοβουλίες και Έργα του Υπουργείου Υποδομών και Μεταφορών</a:t>
            </a:r>
            <a:r>
              <a:rPr lang="en-GB" altLang="el-GR" sz="3200" dirty="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 </a:t>
            </a:r>
            <a:r>
              <a:rPr lang="el-GR" altLang="el-GR" sz="3200" dirty="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για την Περιφέρεια Κρήτης</a:t>
            </a:r>
            <a:endParaRPr lang="en-US" altLang="el-GR" sz="3200" b="0" dirty="0">
              <a:solidFill>
                <a:srgbClr val="FFFFFF"/>
              </a:solidFill>
              <a:latin typeface="Helvetica Neue" charset="0"/>
              <a:cs typeface="Calibri" panose="020F0502020204030204" pitchFamily="34" charset="0"/>
              <a:sym typeface="Helvetica Neue" charset="0"/>
            </a:endParaRPr>
          </a:p>
        </p:txBody>
      </p:sp>
      <p:sp>
        <p:nvSpPr>
          <p:cNvPr id="5123" name="Google Shape;49;p1">
            <a:extLst>
              <a:ext uri="{FF2B5EF4-FFF2-40B4-BE49-F238E27FC236}">
                <a16:creationId xmlns:a16="http://schemas.microsoft.com/office/drawing/2014/main" id="{8C1E9CA1-12E1-87BD-E191-4E1C92CFBE2F}"/>
              </a:ext>
            </a:extLst>
          </p:cNvPr>
          <p:cNvSpPr txBox="1">
            <a:spLocks noGrp="1"/>
          </p:cNvSpPr>
          <p:nvPr>
            <p:ph type="body" idx="2"/>
          </p:nvPr>
        </p:nvSpPr>
        <p:spPr bwMode="auto">
          <a:xfrm>
            <a:off x="947738" y="3892550"/>
            <a:ext cx="6427787" cy="595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ct val="0"/>
              </a:spcAft>
              <a:buClr>
                <a:srgbClr val="08A1DC"/>
              </a:buClr>
              <a:buSzPts val="1500"/>
              <a:buFont typeface="Arial" panose="020B0604020202020204" pitchFamily="34" charset="0"/>
              <a:buNone/>
            </a:pPr>
            <a:r>
              <a:rPr lang="el-GR" altLang="el-GR" sz="2000" dirty="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Δεκέμβριος 2024</a:t>
            </a:r>
            <a:endParaRPr lang="en-US" altLang="el-GR" sz="2000" dirty="0">
              <a:solidFill>
                <a:srgbClr val="FFFFFF"/>
              </a:solidFill>
              <a:latin typeface="Helvetica Neue" charset="0"/>
              <a:cs typeface="Calibri" panose="020F0502020204030204" pitchFamily="34" charset="0"/>
              <a:sym typeface="Helvetica Neue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B1052-829B-7545-3DD5-1B42BC856821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Freeform 81">
            <a:extLst>
              <a:ext uri="{FF2B5EF4-FFF2-40B4-BE49-F238E27FC236}">
                <a16:creationId xmlns:a16="http://schemas.microsoft.com/office/drawing/2014/main" id="{9284C246-D425-9225-64A1-F0DD4B802062}"/>
              </a:ext>
            </a:extLst>
          </p:cNvPr>
          <p:cNvSpPr/>
          <p:nvPr/>
        </p:nvSpPr>
        <p:spPr>
          <a:xfrm>
            <a:off x="8824913" y="254000"/>
            <a:ext cx="2682875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09;g1368ca36c0d_2_633">
            <a:extLst>
              <a:ext uri="{FF2B5EF4-FFF2-40B4-BE49-F238E27FC236}">
                <a16:creationId xmlns:a16="http://schemas.microsoft.com/office/drawing/2014/main" id="{AF4DE8FA-EFE5-57F4-828B-EB67B2D0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7" name="Google Shape;514;g1368ca36c0d_2_633">
            <a:extLst>
              <a:ext uri="{FF2B5EF4-FFF2-40B4-BE49-F238E27FC236}">
                <a16:creationId xmlns:a16="http://schemas.microsoft.com/office/drawing/2014/main" id="{BE35455C-9B8B-383B-A5B9-ABD9F4A9C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Google Shape;515;g1368ca36c0d_2_633">
            <a:extLst>
              <a:ext uri="{FF2B5EF4-FFF2-40B4-BE49-F238E27FC236}">
                <a16:creationId xmlns:a16="http://schemas.microsoft.com/office/drawing/2014/main" id="{2D2DA335-7FE6-FD59-C3F9-3941AE8F2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1F9B382-F947-4253-AC28-A67603B67527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10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1269" name="Google Shape;516;g1368ca36c0d_2_633">
            <a:extLst>
              <a:ext uri="{FF2B5EF4-FFF2-40B4-BE49-F238E27FC236}">
                <a16:creationId xmlns:a16="http://schemas.microsoft.com/office/drawing/2014/main" id="{41D2907F-0E54-A71F-0323-102BE172F5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oogle Shape;517;g1368ca36c0d_2_633">
            <a:extLst>
              <a:ext uri="{FF2B5EF4-FFF2-40B4-BE49-F238E27FC236}">
                <a16:creationId xmlns:a16="http://schemas.microsoft.com/office/drawing/2014/main" id="{CD188FF2-F8AD-BF7C-BF72-D230724F55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oogle Shape;518;g1368ca36c0d_2_633">
            <a:extLst>
              <a:ext uri="{FF2B5EF4-FFF2-40B4-BE49-F238E27FC236}">
                <a16:creationId xmlns:a16="http://schemas.microsoft.com/office/drawing/2014/main" id="{689F02CF-8D41-568D-79FF-82595703F3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553625C4-41CB-C902-6674-80FFFD37483D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Κατασκευή του Βόρειου Οδικού Άξονα της Κρήτης (BΟΑΚ)</a:t>
            </a:r>
          </a:p>
        </p:txBody>
      </p:sp>
      <p:sp>
        <p:nvSpPr>
          <p:cNvPr id="11273" name="Google Shape;514;g1368ca36c0d_2_633">
            <a:extLst>
              <a:ext uri="{FF2B5EF4-FFF2-40B4-BE49-F238E27FC236}">
                <a16:creationId xmlns:a16="http://schemas.microsoft.com/office/drawing/2014/main" id="{E255764A-2F4C-94EC-3AC0-8E6D3F3D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13BB873A-1B6A-5FC1-362A-CB0B3E2FE419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958C8D-82FC-9B93-B2BA-7298F4BFAB49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206351B9-F407-631C-EEB2-9CD293D2EAEA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11277" name="Ορθογώνιο 10">
            <a:extLst>
              <a:ext uri="{FF2B5EF4-FFF2-40B4-BE49-F238E27FC236}">
                <a16:creationId xmlns:a16="http://schemas.microsoft.com/office/drawing/2014/main" id="{C0C47C3F-B0C3-0BDC-90FF-E1C0F4F3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422400"/>
            <a:ext cx="10504488" cy="3878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1714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Προϋπολογισμός έργου: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€190 εκατ.</a:t>
            </a:r>
            <a:endParaRPr lang="en-GB" altLang="en-US" sz="1600" b="1">
              <a:solidFill>
                <a:srgbClr val="F8F8F8"/>
              </a:solidFill>
              <a:latin typeface="Helvetica Neue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Συγχρηματοδότηση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€137 εκατ.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από το Ταμείο Ανάκαμψης και Ανθεκτικότητας (ποσοστό απορρόφησης 16%).</a:t>
            </a:r>
            <a:endParaRPr lang="en-GB" altLang="en-US" sz="1600">
              <a:solidFill>
                <a:srgbClr val="F8F8F8"/>
              </a:solidFill>
              <a:latin typeface="Helvetica Neue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Για το 1</a:t>
            </a:r>
            <a:r>
              <a:rPr lang="el-GR" altLang="en-US" sz="1600" baseline="30000">
                <a:solidFill>
                  <a:srgbClr val="F8F8F8"/>
                </a:solidFill>
                <a:latin typeface="Helvetica Neue" charset="0"/>
              </a:rPr>
              <a:t>ο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και 3</a:t>
            </a:r>
            <a:r>
              <a:rPr lang="el-GR" altLang="en-US" sz="1600" baseline="30000">
                <a:solidFill>
                  <a:srgbClr val="F8F8F8"/>
                </a:solidFill>
                <a:latin typeface="Helvetica Neue" charset="0"/>
              </a:rPr>
              <a:t>ο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τμήμα προς απαλλοτρίωση εκδόθηκαν τα ΦΕΚ για την ολοκλήρωση της διαδικασίας κατάληψης των χώρων, 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15.04.2024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και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26.03.2024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αντίστοιχα.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Πραγματοποιήθηκε η δικάσιμος για το 4</a:t>
            </a:r>
            <a:r>
              <a:rPr lang="el-GR" altLang="en-US" sz="1600" baseline="30000">
                <a:solidFill>
                  <a:srgbClr val="F8F8F8"/>
                </a:solidFill>
                <a:latin typeface="Helvetica Neue" charset="0"/>
              </a:rPr>
              <a:t>ο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τμήμα προς απαλλοτρίωση 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09.04.2024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(που εκκρεμούσε).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Για το 2</a:t>
            </a:r>
            <a:r>
              <a:rPr lang="el-GR" altLang="en-US" sz="1600" baseline="30000">
                <a:solidFill>
                  <a:srgbClr val="F8F8F8"/>
                </a:solidFill>
                <a:latin typeface="Helvetica Neue" charset="0"/>
              </a:rPr>
              <a:t>ο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τμήμα πραγματοποιήθηκε παρακατάθεση της αποζημίωσης 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26.04.2024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Έχουν εκκινήσει κατασκευαστικές εργασίες σε τμήματα που έχουν οριστικοποιηθεί οι μελέτες. 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Η διαδικασία των απαλλοτριώσεων προχωρά.</a:t>
            </a:r>
          </a:p>
        </p:txBody>
      </p:sp>
      <p:sp>
        <p:nvSpPr>
          <p:cNvPr id="5" name="Ορθογώνιο 10">
            <a:extLst>
              <a:ext uri="{FF2B5EF4-FFF2-40B4-BE49-F238E27FC236}">
                <a16:creationId xmlns:a16="http://schemas.microsoft.com/office/drawing/2014/main" id="{4306FAF3-41FE-DB89-182D-E41A826BB783}"/>
              </a:ext>
            </a:extLst>
          </p:cNvPr>
          <p:cNvSpPr/>
          <p:nvPr/>
        </p:nvSpPr>
        <p:spPr>
          <a:xfrm>
            <a:off x="800100" y="915988"/>
            <a:ext cx="7273925" cy="46513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defRPr/>
            </a:pP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Τμήμα Νεάπολη - Άγιος Νικόλαος (14,5 </a:t>
            </a:r>
            <a:r>
              <a:rPr lang="el-GR" sz="1800" b="1" dirty="0" err="1">
                <a:solidFill>
                  <a:srgbClr val="F8F8F8"/>
                </a:solidFill>
                <a:latin typeface="Helvetica Neue" charset="0"/>
              </a:rPr>
              <a:t>χλμ</a:t>
            </a: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EAA9-4716-0DAE-BA7D-669B36D9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B1390894-6425-9C1C-CAEF-3102C981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BF494C0C-1813-7466-C73C-CAB1E53C7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11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AA0413E6-4091-61F2-23BC-A571B63963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C14202DF-A129-BE83-F348-DBDFDDDA3C3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490B3944-7833-C143-B260-8068C8F435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77B89306-D06B-8DAA-920C-6D2D08ED86DC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Τμήματος Νεάπολη – Άγιος Νικόλαος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41295E7C-C53B-BF02-68AA-A3FD4F94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1248E24C-8CD1-A882-584C-B1304B6F55A7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42D44-B19B-CA17-30B0-3D54562A5666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5EB507D0-553A-ABCA-2E5B-11ABE88A475E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01EAF-6596-27BA-A037-BBFAA3515B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61"/>
          <a:stretch/>
        </p:blipFill>
        <p:spPr>
          <a:xfrm>
            <a:off x="1945758" y="1007795"/>
            <a:ext cx="7589899" cy="49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87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345E-2975-74B2-5678-669B2374C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650AD0AD-A67A-06EC-ACEC-739677B0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9A38645C-53E1-6F29-503A-25AAF7182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12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32E8B52E-0343-AEAF-6C51-D114DA6312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B4F48E57-2FA0-F21C-AD66-F6BF9FBB68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C1C96DC5-B9EA-03BB-0587-600DCB325A1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3B5B60C3-77DC-E2E1-FD6F-14AEFDC2AACF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Τμήματος Νεάπολη – Άγιος Νικόλαος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E335EA5E-4F79-8C8D-BB8A-B50CA8E4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A21BDBAB-442F-BBCA-33F0-F7FA09BB4748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DCCAA7-7A61-4135-CB5B-C1D59D3D4AAC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DF01B02D-6530-7F09-1228-26253FB4BED0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F2E19-03E4-7E18-7126-6BD3F2FDA4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13" y="789880"/>
            <a:ext cx="5873260" cy="440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48FE4-880C-0F2C-6637-95C1CCDA4C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07617" y="789879"/>
            <a:ext cx="5873260" cy="440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08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9;g1368ca36c0d_2_397">
            <a:extLst>
              <a:ext uri="{FF2B5EF4-FFF2-40B4-BE49-F238E27FC236}">
                <a16:creationId xmlns:a16="http://schemas.microsoft.com/office/drawing/2014/main" id="{580B4315-7946-6DDE-AAC0-8B3C09210C4D}"/>
              </a:ext>
            </a:extLst>
          </p:cNvPr>
          <p:cNvSpPr/>
          <p:nvPr/>
        </p:nvSpPr>
        <p:spPr>
          <a:xfrm>
            <a:off x="6965950" y="1749425"/>
            <a:ext cx="4840288" cy="9001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6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368ca36c0d_2_397">
            <a:extLst>
              <a:ext uri="{FF2B5EF4-FFF2-40B4-BE49-F238E27FC236}">
                <a16:creationId xmlns:a16="http://schemas.microsoft.com/office/drawing/2014/main" id="{2886F9D3-3FFB-3574-06AB-743052F0F7CF}"/>
              </a:ext>
            </a:extLst>
          </p:cNvPr>
          <p:cNvSpPr/>
          <p:nvPr/>
        </p:nvSpPr>
        <p:spPr>
          <a:xfrm>
            <a:off x="630238" y="774700"/>
            <a:ext cx="4840287" cy="9001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6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2" name="Google Shape;317;g1368ca36c0d_2_397">
            <a:extLst>
              <a:ext uri="{FF2B5EF4-FFF2-40B4-BE49-F238E27FC236}">
                <a16:creationId xmlns:a16="http://schemas.microsoft.com/office/drawing/2014/main" id="{E4831298-D550-A668-6B44-A9B900D0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920750"/>
            <a:ext cx="43227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638"/>
              </a:lnSpc>
              <a:buClr>
                <a:srgbClr val="FFFFFF"/>
              </a:buClr>
              <a:buSzPts val="20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Οριζόντια διαγράμμιση.</a:t>
            </a:r>
          </a:p>
        </p:txBody>
      </p:sp>
      <p:sp>
        <p:nvSpPr>
          <p:cNvPr id="12293" name="Google Shape;318;g1368ca36c0d_2_397">
            <a:extLst>
              <a:ext uri="{FF2B5EF4-FFF2-40B4-BE49-F238E27FC236}">
                <a16:creationId xmlns:a16="http://schemas.microsoft.com/office/drawing/2014/main" id="{EDA8B6E1-B0F4-6F23-20FC-9EDC99457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15A47378-2DC0-4B17-A797-F07671F93CBA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13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2294" name="Google Shape;319;g1368ca36c0d_2_397">
            <a:extLst>
              <a:ext uri="{FF2B5EF4-FFF2-40B4-BE49-F238E27FC236}">
                <a16:creationId xmlns:a16="http://schemas.microsoft.com/office/drawing/2014/main" id="{DD84AE8F-4909-E193-4C23-7F8C121C53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887413"/>
            <a:ext cx="6810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Google Shape;320;g1368ca36c0d_2_397">
            <a:extLst>
              <a:ext uri="{FF2B5EF4-FFF2-40B4-BE49-F238E27FC236}">
                <a16:creationId xmlns:a16="http://schemas.microsoft.com/office/drawing/2014/main" id="{7D5285C2-7CFB-49C5-4FEE-208F168A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738313"/>
            <a:ext cx="4840287" cy="900112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 sz="1600"/>
          </a:p>
        </p:txBody>
      </p:sp>
      <p:pic>
        <p:nvPicPr>
          <p:cNvPr id="12296" name="Google Shape;322;g1368ca36c0d_2_397">
            <a:extLst>
              <a:ext uri="{FF2B5EF4-FFF2-40B4-BE49-F238E27FC236}">
                <a16:creationId xmlns:a16="http://schemas.microsoft.com/office/drawing/2014/main" id="{1F2447E0-2734-A25F-4050-A03FE46788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1841500"/>
            <a:ext cx="6810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Google Shape;323;g1368ca36c0d_2_397">
            <a:extLst>
              <a:ext uri="{FF2B5EF4-FFF2-40B4-BE49-F238E27FC236}">
                <a16:creationId xmlns:a16="http://schemas.microsoft.com/office/drawing/2014/main" id="{2E1C2AE2-7CE6-8C0F-0CBA-A265D5B800DB}"/>
              </a:ext>
            </a:extLst>
          </p:cNvPr>
          <p:cNvSpPr/>
          <p:nvPr/>
        </p:nvSpPr>
        <p:spPr>
          <a:xfrm>
            <a:off x="630238" y="2703513"/>
            <a:ext cx="4840287" cy="900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600"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8" name="Google Shape;325;g1368ca36c0d_2_397">
            <a:extLst>
              <a:ext uri="{FF2B5EF4-FFF2-40B4-BE49-F238E27FC236}">
                <a16:creationId xmlns:a16="http://schemas.microsoft.com/office/drawing/2014/main" id="{F384AA7F-F735-2CB4-0DB6-36D554060D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2809875"/>
            <a:ext cx="6810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Google Shape;326;g1368ca36c0d_2_397">
            <a:extLst>
              <a:ext uri="{FF2B5EF4-FFF2-40B4-BE49-F238E27FC236}">
                <a16:creationId xmlns:a16="http://schemas.microsoft.com/office/drawing/2014/main" id="{9AA75A84-3F90-7AD9-DFA1-F50B31DA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683000"/>
            <a:ext cx="4840287" cy="900113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 sz="1600"/>
          </a:p>
        </p:txBody>
      </p:sp>
      <p:pic>
        <p:nvPicPr>
          <p:cNvPr id="12300" name="Google Shape;328;g1368ca36c0d_2_397">
            <a:extLst>
              <a:ext uri="{FF2B5EF4-FFF2-40B4-BE49-F238E27FC236}">
                <a16:creationId xmlns:a16="http://schemas.microsoft.com/office/drawing/2014/main" id="{6054B170-B87F-7F71-3AA4-1F54EDDAB0C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3797300"/>
            <a:ext cx="6826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Google Shape;329;g1368ca36c0d_2_397">
            <a:extLst>
              <a:ext uri="{FF2B5EF4-FFF2-40B4-BE49-F238E27FC236}">
                <a16:creationId xmlns:a16="http://schemas.microsoft.com/office/drawing/2014/main" id="{02E67F56-3BFE-73FD-0383-5B4195A54DE2}"/>
              </a:ext>
            </a:extLst>
          </p:cNvPr>
          <p:cNvSpPr/>
          <p:nvPr/>
        </p:nvSpPr>
        <p:spPr>
          <a:xfrm>
            <a:off x="642938" y="4672013"/>
            <a:ext cx="4840287" cy="898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6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2" name="Google Shape;330;g1368ca36c0d_2_397">
            <a:extLst>
              <a:ext uri="{FF2B5EF4-FFF2-40B4-BE49-F238E27FC236}">
                <a16:creationId xmlns:a16="http://schemas.microsoft.com/office/drawing/2014/main" id="{5DAA94AE-7D9A-D14B-1FEA-81F45178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4964113"/>
            <a:ext cx="453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Αντιολισθηρή στρώση κυκλοφορίας. </a:t>
            </a:r>
            <a:endParaRPr lang="en-US" altLang="el-GR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2303" name="Google Shape;331;g1368ca36c0d_2_397">
            <a:extLst>
              <a:ext uri="{FF2B5EF4-FFF2-40B4-BE49-F238E27FC236}">
                <a16:creationId xmlns:a16="http://schemas.microsoft.com/office/drawing/2014/main" id="{74E7E941-190A-932C-261F-AEE51603B2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8" y="478631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Google Shape;332;g1368ca36c0d_2_397">
            <a:extLst>
              <a:ext uri="{FF2B5EF4-FFF2-40B4-BE49-F238E27FC236}">
                <a16:creationId xmlns:a16="http://schemas.microsoft.com/office/drawing/2014/main" id="{C28FD8C5-E40E-D22A-7550-EB6D98D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779463"/>
            <a:ext cx="4840288" cy="900112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 sz="1600"/>
          </a:p>
        </p:txBody>
      </p:sp>
      <p:sp>
        <p:nvSpPr>
          <p:cNvPr id="12305" name="Google Shape;333;g1368ca36c0d_2_397">
            <a:extLst>
              <a:ext uri="{FF2B5EF4-FFF2-40B4-BE49-F238E27FC236}">
                <a16:creationId xmlns:a16="http://schemas.microsoft.com/office/drawing/2014/main" id="{51FFECC0-F584-F136-7BFA-A5738DA63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052513"/>
            <a:ext cx="4916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n-US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Στηθαία ασφαλείας, οριοδείκτες κ.λπ</a:t>
            </a:r>
            <a:endParaRPr lang="en-US" altLang="en-US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2306" name="Google Shape;334;g1368ca36c0d_2_397">
            <a:extLst>
              <a:ext uri="{FF2B5EF4-FFF2-40B4-BE49-F238E27FC236}">
                <a16:creationId xmlns:a16="http://schemas.microsoft.com/office/drawing/2014/main" id="{183DF0F6-6093-E904-F704-C8861AADC2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925" y="8826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Google Shape;335;g1368ca36c0d_2_397">
            <a:extLst>
              <a:ext uri="{FF2B5EF4-FFF2-40B4-BE49-F238E27FC236}">
                <a16:creationId xmlns:a16="http://schemas.microsoft.com/office/drawing/2014/main" id="{C73342D0-B8ED-016B-3E29-4BC942B5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706438"/>
            <a:ext cx="1377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5" rIns="0" bIns="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365C0"/>
              </a:buClr>
              <a:buSzPts val="9600"/>
              <a:buFont typeface="Oi"/>
              <a:buNone/>
            </a:pPr>
            <a:r>
              <a:rPr lang="el-GR" altLang="el-GR" sz="7200">
                <a:solidFill>
                  <a:srgbClr val="7F7F7F"/>
                </a:solidFill>
                <a:latin typeface="Helvetica Neue" charset="0"/>
                <a:sym typeface="Helvetica Neue" charset="0"/>
              </a:rPr>
              <a:t>1</a:t>
            </a:r>
            <a:endParaRPr lang="en-US" altLang="el-GR" sz="7200">
              <a:solidFill>
                <a:srgbClr val="7F7F7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36" name="Google Shape;336;g1368ca36c0d_2_397">
            <a:extLst>
              <a:ext uri="{FF2B5EF4-FFF2-40B4-BE49-F238E27FC236}">
                <a16:creationId xmlns:a16="http://schemas.microsoft.com/office/drawing/2014/main" id="{5182E466-6B56-6BD6-5994-D2AAD4D1C233}"/>
              </a:ext>
            </a:extLst>
          </p:cNvPr>
          <p:cNvSpPr txBox="1"/>
          <p:nvPr/>
        </p:nvSpPr>
        <p:spPr>
          <a:xfrm>
            <a:off x="-323850" y="1728788"/>
            <a:ext cx="1377950" cy="977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36575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1C1FD"/>
              </a:buClr>
              <a:buSzPts val="9600"/>
              <a:buFont typeface="Oi"/>
              <a:buNone/>
              <a:defRPr/>
            </a:pPr>
            <a:r>
              <a:rPr lang="el-GR" sz="7200" kern="0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7200" kern="0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09" name="Google Shape;337;g1368ca36c0d_2_397">
            <a:extLst>
              <a:ext uri="{FF2B5EF4-FFF2-40B4-BE49-F238E27FC236}">
                <a16:creationId xmlns:a16="http://schemas.microsoft.com/office/drawing/2014/main" id="{FE28AE37-11E2-5D3B-90BF-517C7987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2695575"/>
            <a:ext cx="1377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5" rIns="0" bIns="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365C0"/>
              </a:buClr>
              <a:buSzPts val="9600"/>
              <a:buFont typeface="Oi"/>
              <a:buNone/>
            </a:pPr>
            <a:r>
              <a:rPr lang="el-GR" altLang="el-GR" sz="7200">
                <a:solidFill>
                  <a:srgbClr val="7F7F7F"/>
                </a:solidFill>
                <a:latin typeface="Helvetica Neue" charset="0"/>
                <a:sym typeface="Helvetica Neue" charset="0"/>
              </a:rPr>
              <a:t>3</a:t>
            </a:r>
            <a:endParaRPr lang="en-US" altLang="el-GR" sz="7200">
              <a:solidFill>
                <a:srgbClr val="7F7F7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38" name="Google Shape;338;g1368ca36c0d_2_397">
            <a:extLst>
              <a:ext uri="{FF2B5EF4-FFF2-40B4-BE49-F238E27FC236}">
                <a16:creationId xmlns:a16="http://schemas.microsoft.com/office/drawing/2014/main" id="{454AC9B4-F022-40AF-6430-F0698E3806FC}"/>
              </a:ext>
            </a:extLst>
          </p:cNvPr>
          <p:cNvSpPr txBox="1"/>
          <p:nvPr/>
        </p:nvSpPr>
        <p:spPr>
          <a:xfrm>
            <a:off x="-257175" y="3705225"/>
            <a:ext cx="1217613" cy="97948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36575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63BA"/>
              </a:buClr>
              <a:buSzPts val="9600"/>
              <a:buFont typeface="Oi"/>
              <a:buNone/>
              <a:defRPr/>
            </a:pPr>
            <a:r>
              <a:rPr lang="el-GR" sz="7200" kern="0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7200" kern="0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11" name="Google Shape;339;g1368ca36c0d_2_397">
            <a:extLst>
              <a:ext uri="{FF2B5EF4-FFF2-40B4-BE49-F238E27FC236}">
                <a16:creationId xmlns:a16="http://schemas.microsoft.com/office/drawing/2014/main" id="{F14FAD39-1008-D2BB-52D8-795F4A96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5438" y="4743450"/>
            <a:ext cx="1377951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5" rIns="0" bIns="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8A1DC"/>
              </a:buClr>
              <a:buSzPts val="9600"/>
              <a:buFont typeface="Oi"/>
              <a:buNone/>
            </a:pPr>
            <a:r>
              <a:rPr lang="el-GR" altLang="el-GR" sz="7200">
                <a:solidFill>
                  <a:srgbClr val="7F7F7F"/>
                </a:solidFill>
                <a:latin typeface="Helvetica Neue" charset="0"/>
                <a:sym typeface="Helvetica Neue" charset="0"/>
              </a:rPr>
              <a:t>5</a:t>
            </a:r>
            <a:endParaRPr lang="en-US" altLang="el-GR" sz="7200">
              <a:solidFill>
                <a:srgbClr val="7F7F7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40" name="Google Shape;340;g1368ca36c0d_2_397">
            <a:extLst>
              <a:ext uri="{FF2B5EF4-FFF2-40B4-BE49-F238E27FC236}">
                <a16:creationId xmlns:a16="http://schemas.microsoft.com/office/drawing/2014/main" id="{21BD1D75-54E4-C23D-2CEE-DF5ABBB17970}"/>
              </a:ext>
            </a:extLst>
          </p:cNvPr>
          <p:cNvSpPr txBox="1"/>
          <p:nvPr/>
        </p:nvSpPr>
        <p:spPr>
          <a:xfrm>
            <a:off x="6007100" y="827088"/>
            <a:ext cx="1363663" cy="977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36575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63BA"/>
              </a:buClr>
              <a:buSzPts val="9600"/>
              <a:buFont typeface="Oi"/>
              <a:buNone/>
              <a:defRPr/>
            </a:pPr>
            <a:r>
              <a:rPr lang="el-GR" sz="7200" kern="0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7200" kern="0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CEB0EEED-572B-283E-B0AA-3CBE0FF27844}"/>
              </a:ext>
            </a:extLst>
          </p:cNvPr>
          <p:cNvSpPr txBox="1"/>
          <p:nvPr/>
        </p:nvSpPr>
        <p:spPr>
          <a:xfrm>
            <a:off x="0" y="0"/>
            <a:ext cx="9040813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Βόρειος Οδικός Άξονας της Κρήτης - Οδική Ασφάλεια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9" name="Google Shape;529;g1368ca36c0d_2_633">
            <a:extLst>
              <a:ext uri="{FF2B5EF4-FFF2-40B4-BE49-F238E27FC236}">
                <a16:creationId xmlns:a16="http://schemas.microsoft.com/office/drawing/2014/main" id="{2ED6DEB0-2D7C-8D24-1EFD-BBA5FF7BEAED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15" name="Google Shape;317;g1368ca36c0d_2_397">
            <a:extLst>
              <a:ext uri="{FF2B5EF4-FFF2-40B4-BE49-F238E27FC236}">
                <a16:creationId xmlns:a16="http://schemas.microsoft.com/office/drawing/2014/main" id="{7188436C-CD68-23ED-702B-74F082A45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843213"/>
            <a:ext cx="43227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638"/>
              </a:lnSpc>
              <a:buClr>
                <a:srgbClr val="FFFFFF"/>
              </a:buClr>
              <a:buSzPts val="20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Φωτισμός κόμβων και τμημάτων οδού.</a:t>
            </a:r>
            <a:endParaRPr lang="en-US" altLang="el-GR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316" name="Google Shape;317;g1368ca36c0d_2_397">
            <a:extLst>
              <a:ext uri="{FF2B5EF4-FFF2-40B4-BE49-F238E27FC236}">
                <a16:creationId xmlns:a16="http://schemas.microsoft.com/office/drawing/2014/main" id="{6D667F65-9989-4AD5-787D-FE49AFBC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3830638"/>
            <a:ext cx="43084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638"/>
              </a:lnSpc>
              <a:buClr>
                <a:srgbClr val="FFFFFF"/>
              </a:buClr>
              <a:buSzPts val="20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Αναμόρφωση κατακόρυφης σήμανσης.</a:t>
            </a:r>
            <a:endParaRPr lang="en-US" altLang="el-GR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317" name="Google Shape;317;g1368ca36c0d_2_397">
            <a:extLst>
              <a:ext uri="{FF2B5EF4-FFF2-40B4-BE49-F238E27FC236}">
                <a16:creationId xmlns:a16="http://schemas.microsoft.com/office/drawing/2014/main" id="{D06A8DB3-E064-F4F9-240E-340ECC27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776413"/>
            <a:ext cx="43227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638"/>
              </a:lnSpc>
              <a:buClr>
                <a:srgbClr val="FFFFFF"/>
              </a:buClr>
              <a:buSzPts val="20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Εύκαμπτα διαχωριστικά κολωνάκια ύψους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0,75 εκ.</a:t>
            </a:r>
            <a:endParaRPr lang="en-US" altLang="el-GR" sz="16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EA9DBD60-6A69-7316-5E1C-12456FC057CF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12319" name="Google Shape;330;g1368ca36c0d_2_397">
            <a:extLst>
              <a:ext uri="{FF2B5EF4-FFF2-40B4-BE49-F238E27FC236}">
                <a16:creationId xmlns:a16="http://schemas.microsoft.com/office/drawing/2014/main" id="{A0386A5E-57EA-D1D1-96C3-B8543CC5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11350"/>
            <a:ext cx="447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n-US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Κλαδοκοπές και λοιπές εργασίες καθαρισμού ερεισμάτων της οδού.  </a:t>
            </a:r>
            <a:endParaRPr lang="en-US" altLang="en-US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2320" name="Google Shape;331;g1368ca36c0d_2_397">
            <a:extLst>
              <a:ext uri="{FF2B5EF4-FFF2-40B4-BE49-F238E27FC236}">
                <a16:creationId xmlns:a16="http://schemas.microsoft.com/office/drawing/2014/main" id="{D24DAC57-72F5-F203-1B96-490639AE60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7150" y="1857375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Google Shape;339;g1368ca36c0d_2_397">
            <a:extLst>
              <a:ext uri="{FF2B5EF4-FFF2-40B4-BE49-F238E27FC236}">
                <a16:creationId xmlns:a16="http://schemas.microsoft.com/office/drawing/2014/main" id="{C35BF4FF-CBDB-10DC-8AA0-549D1779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1849438"/>
            <a:ext cx="1377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5" rIns="0" bIns="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8A1DC"/>
              </a:buClr>
              <a:buSzPts val="9600"/>
              <a:buFont typeface="Oi"/>
              <a:buNone/>
            </a:pPr>
            <a:r>
              <a:rPr lang="el-GR" altLang="el-GR" sz="7200">
                <a:solidFill>
                  <a:srgbClr val="7F7F7F"/>
                </a:solidFill>
                <a:latin typeface="Helvetica Neue" charset="0"/>
                <a:sym typeface="Helvetica Neue" charset="0"/>
              </a:rPr>
              <a:t>7</a:t>
            </a:r>
            <a:endParaRPr lang="en-US" altLang="el-GR" sz="7200">
              <a:solidFill>
                <a:srgbClr val="7F7F7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322" name="Google Shape;332;g1368ca36c0d_2_397">
            <a:extLst>
              <a:ext uri="{FF2B5EF4-FFF2-40B4-BE49-F238E27FC236}">
                <a16:creationId xmlns:a16="http://schemas.microsoft.com/office/drawing/2014/main" id="{BB1F2487-4282-11C6-945D-A658D5C5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88" y="2728913"/>
            <a:ext cx="4840287" cy="900112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 sz="1600"/>
          </a:p>
        </p:txBody>
      </p:sp>
      <p:sp>
        <p:nvSpPr>
          <p:cNvPr id="12323" name="Google Shape;333;g1368ca36c0d_2_397">
            <a:extLst>
              <a:ext uri="{FF2B5EF4-FFF2-40B4-BE49-F238E27FC236}">
                <a16:creationId xmlns:a16="http://schemas.microsoft.com/office/drawing/2014/main" id="{FC7875AC-8843-2B0C-B5A5-D783BDB9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225" y="2794000"/>
            <a:ext cx="4313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n-US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Μικροεπεμβάσεις διαμόρφωσης (χωματουργικά, σκυροδέματα, πλακοστρώσεις, οδοστρωσία κ.λπ.).</a:t>
            </a:r>
            <a:endParaRPr lang="en-US" altLang="en-US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2324" name="Google Shape;334;g1368ca36c0d_2_397">
            <a:extLst>
              <a:ext uri="{FF2B5EF4-FFF2-40B4-BE49-F238E27FC236}">
                <a16:creationId xmlns:a16="http://schemas.microsoft.com/office/drawing/2014/main" id="{3BFBCECB-4375-D039-7810-E265B5F551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9688" y="285591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40;g1368ca36c0d_2_397">
            <a:extLst>
              <a:ext uri="{FF2B5EF4-FFF2-40B4-BE49-F238E27FC236}">
                <a16:creationId xmlns:a16="http://schemas.microsoft.com/office/drawing/2014/main" id="{F62857EB-41A4-616E-6A63-3B38980570D5}"/>
              </a:ext>
            </a:extLst>
          </p:cNvPr>
          <p:cNvSpPr txBox="1"/>
          <p:nvPr/>
        </p:nvSpPr>
        <p:spPr>
          <a:xfrm>
            <a:off x="5981700" y="2801938"/>
            <a:ext cx="1363663" cy="97948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36575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63BA"/>
              </a:buClr>
              <a:buSzPts val="9600"/>
              <a:buFont typeface="Oi"/>
              <a:buNone/>
              <a:defRPr/>
            </a:pPr>
            <a:r>
              <a:rPr lang="el-GR" sz="7200" kern="0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sz="7200" kern="0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329;g1368ca36c0d_2_397">
            <a:extLst>
              <a:ext uri="{FF2B5EF4-FFF2-40B4-BE49-F238E27FC236}">
                <a16:creationId xmlns:a16="http://schemas.microsoft.com/office/drawing/2014/main" id="{47AEE50D-0844-ACB2-05EC-B2963E2146AB}"/>
              </a:ext>
            </a:extLst>
          </p:cNvPr>
          <p:cNvSpPr/>
          <p:nvPr/>
        </p:nvSpPr>
        <p:spPr>
          <a:xfrm>
            <a:off x="6970713" y="3702050"/>
            <a:ext cx="4840287" cy="9001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6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7" name="Google Shape;330;g1368ca36c0d_2_397">
            <a:extLst>
              <a:ext uri="{FF2B5EF4-FFF2-40B4-BE49-F238E27FC236}">
                <a16:creationId xmlns:a16="http://schemas.microsoft.com/office/drawing/2014/main" id="{D470BFCB-673C-4313-FD02-2D1E30CC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968750"/>
            <a:ext cx="447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n-US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Φωτεινή σηματοδότηση κόμβων.</a:t>
            </a:r>
            <a:endParaRPr lang="en-US" altLang="en-US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2328" name="Google Shape;331;g1368ca36c0d_2_397">
            <a:extLst>
              <a:ext uri="{FF2B5EF4-FFF2-40B4-BE49-F238E27FC236}">
                <a16:creationId xmlns:a16="http://schemas.microsoft.com/office/drawing/2014/main" id="{7A8A9A9B-D212-2871-E6EA-EB3A7E3883B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2550" y="382111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9" name="Google Shape;339;g1368ca36c0d_2_397">
            <a:extLst>
              <a:ext uri="{FF2B5EF4-FFF2-40B4-BE49-F238E27FC236}">
                <a16:creationId xmlns:a16="http://schemas.microsoft.com/office/drawing/2014/main" id="{860E3D63-A8F9-7881-F603-9C0D87ED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3779838"/>
            <a:ext cx="1377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5" rIns="0" bIns="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buClr>
                <a:srgbClr val="08A1DC"/>
              </a:buClr>
              <a:buSzPts val="9600"/>
              <a:buFont typeface="Oi"/>
              <a:buNone/>
            </a:pPr>
            <a:r>
              <a:rPr lang="el-GR" altLang="el-GR" sz="7200">
                <a:solidFill>
                  <a:srgbClr val="7F7F7F"/>
                </a:solidFill>
                <a:latin typeface="Helvetica Neue" charset="0"/>
                <a:sym typeface="Helvetica Neue" charset="0"/>
              </a:rPr>
              <a:t>9</a:t>
            </a:r>
            <a:endParaRPr lang="en-US" altLang="el-GR" sz="7200">
              <a:solidFill>
                <a:srgbClr val="7F7F7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330" name="Google Shape;332;g1368ca36c0d_2_397">
            <a:extLst>
              <a:ext uri="{FF2B5EF4-FFF2-40B4-BE49-F238E27FC236}">
                <a16:creationId xmlns:a16="http://schemas.microsoft.com/office/drawing/2014/main" id="{D030C892-C887-706F-9D1E-6838A2611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4681538"/>
            <a:ext cx="4840288" cy="900112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 sz="1600"/>
          </a:p>
        </p:txBody>
      </p:sp>
      <p:sp>
        <p:nvSpPr>
          <p:cNvPr id="12331" name="Google Shape;333;g1368ca36c0d_2_397">
            <a:extLst>
              <a:ext uri="{FF2B5EF4-FFF2-40B4-BE49-F238E27FC236}">
                <a16:creationId xmlns:a16="http://schemas.microsoft.com/office/drawing/2014/main" id="{FF51038A-64F1-F88B-2C5E-B6AD7769D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4921250"/>
            <a:ext cx="431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n-US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Αποκατάσταση καθιζήσεων οδοστρώματος.</a:t>
            </a:r>
            <a:endParaRPr lang="en-US" altLang="en-US" sz="16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12332" name="Google Shape;334;g1368ca36c0d_2_397">
            <a:extLst>
              <a:ext uri="{FF2B5EF4-FFF2-40B4-BE49-F238E27FC236}">
                <a16:creationId xmlns:a16="http://schemas.microsoft.com/office/drawing/2014/main" id="{127EE453-79B1-125C-066D-4B4779BB6E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1750" y="4764088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340;g1368ca36c0d_2_397">
            <a:extLst>
              <a:ext uri="{FF2B5EF4-FFF2-40B4-BE49-F238E27FC236}">
                <a16:creationId xmlns:a16="http://schemas.microsoft.com/office/drawing/2014/main" id="{1B9A3AF0-C16B-C057-995B-A27112E0F432}"/>
              </a:ext>
            </a:extLst>
          </p:cNvPr>
          <p:cNvSpPr txBox="1"/>
          <p:nvPr/>
        </p:nvSpPr>
        <p:spPr>
          <a:xfrm>
            <a:off x="5697538" y="4754563"/>
            <a:ext cx="1363662" cy="977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36575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B63BA"/>
              </a:buClr>
              <a:buSzPts val="9600"/>
              <a:buFont typeface="Oi"/>
              <a:buNone/>
              <a:defRPr/>
            </a:pPr>
            <a:r>
              <a:rPr lang="el-GR" sz="7200" kern="0" dirty="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7200" kern="0"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34" name="Ορθογώνιο 10">
            <a:extLst>
              <a:ext uri="{FF2B5EF4-FFF2-40B4-BE49-F238E27FC236}">
                <a16:creationId xmlns:a16="http://schemas.microsoft.com/office/drawing/2014/main" id="{4107CB6C-F9AE-2C89-2A22-F49F82618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864225"/>
            <a:ext cx="11183937" cy="585788"/>
          </a:xfrm>
          <a:prstGeom prst="rect">
            <a:avLst/>
          </a:prstGeom>
          <a:solidFill>
            <a:srgbClr val="219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rgbClr val="FFFFFF"/>
              </a:buClr>
              <a:buSzPct val="110000"/>
            </a:pP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Οι ανωτέρω εργασίες θα εφαρμοστούν στο τμήμα Κίσσαμος – Ηράκλειο, συνολικά ή μερικώς, αναλόγως της εφικτότητας και της αναγκαιότητας.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48;p1">
            <a:extLst>
              <a:ext uri="{FF2B5EF4-FFF2-40B4-BE49-F238E27FC236}">
                <a16:creationId xmlns:a16="http://schemas.microsoft.com/office/drawing/2014/main" id="{B7D1A989-40F7-7FFE-0C27-5033B8825B0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857500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Arial" panose="020B0604020202020204" pitchFamily="34" charset="0"/>
              <a:buNone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Κατασκευή Νέου Διεθνή Αερολιμένα</a:t>
            </a:r>
            <a:br>
              <a:rPr lang="el-GR" altLang="el-GR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</a:br>
            <a:r>
              <a:rPr lang="el-GR" altLang="el-GR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Ηρακλείου Κρήτης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CBFFD5-71DB-CC58-A4B1-C04426C47961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509;g1368ca36c0d_2_633">
            <a:extLst>
              <a:ext uri="{FF2B5EF4-FFF2-40B4-BE49-F238E27FC236}">
                <a16:creationId xmlns:a16="http://schemas.microsoft.com/office/drawing/2014/main" id="{60D1357C-17A9-15F7-5F7F-5DC3C3B4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4339" name="Google Shape;515;g1368ca36c0d_2_633">
            <a:extLst>
              <a:ext uri="{FF2B5EF4-FFF2-40B4-BE49-F238E27FC236}">
                <a16:creationId xmlns:a16="http://schemas.microsoft.com/office/drawing/2014/main" id="{DDF18A37-11FA-750E-66DF-0CF3320FD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C9F14E2-F47A-479B-8807-644F6CB937E0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15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4340" name="Google Shape;516;g1368ca36c0d_2_633">
            <a:extLst>
              <a:ext uri="{FF2B5EF4-FFF2-40B4-BE49-F238E27FC236}">
                <a16:creationId xmlns:a16="http://schemas.microsoft.com/office/drawing/2014/main" id="{28434743-57C3-E6BF-C615-A546327A35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oogle Shape;517;g1368ca36c0d_2_633">
            <a:extLst>
              <a:ext uri="{FF2B5EF4-FFF2-40B4-BE49-F238E27FC236}">
                <a16:creationId xmlns:a16="http://schemas.microsoft.com/office/drawing/2014/main" id="{910E0DE8-EB02-08E1-0BBD-05764CBBB6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oogle Shape;518;g1368ca36c0d_2_633">
            <a:extLst>
              <a:ext uri="{FF2B5EF4-FFF2-40B4-BE49-F238E27FC236}">
                <a16:creationId xmlns:a16="http://schemas.microsoft.com/office/drawing/2014/main" id="{A90642A5-98D7-DDE6-E0F9-D680871206F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0F4CB112-D9D2-D172-B151-55D64A72A642}"/>
              </a:ext>
            </a:extLst>
          </p:cNvPr>
          <p:cNvSpPr txBox="1"/>
          <p:nvPr/>
        </p:nvSpPr>
        <p:spPr>
          <a:xfrm>
            <a:off x="0" y="0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Κατασκευή Νέου Διεθνή Αερολιμένα Ηρακλείου Κρήτης</a:t>
            </a: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698824AD-B308-E8A8-808F-CC4B1DA4A997}"/>
              </a:ext>
            </a:extLst>
          </p:cNvPr>
          <p:cNvSpPr/>
          <p:nvPr/>
        </p:nvSpPr>
        <p:spPr>
          <a:xfrm>
            <a:off x="790575" y="1193800"/>
            <a:ext cx="10504488" cy="25384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Το Έργο αφορά στη χρηματοδότηση – μελέτη – κατασκευή – λειτουργία – εκμετάλλευση </a:t>
            </a:r>
            <a:r>
              <a:rPr lang="en-US" sz="1600" dirty="0">
                <a:solidFill>
                  <a:srgbClr val="F8F8F8"/>
                </a:solidFill>
                <a:latin typeface="Helvetica Neue" charset="0"/>
              </a:rPr>
              <a:t>–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συντήρηση του νέου Διεθνούς Αερολιμένα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Hρακλείου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Kρήτης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που θα αντικαταστήσει τον υπάρχοντα αερολιμένα.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Σύμφωνα με τη Σύμβαση Παραχώρησης, περιλαμβάνει όλα τα κτίριά του, λοιπές υποδομές, εξοπλισμό, εγκαταστάσεις, συστήματα, συμπεριλαμβανομένου του Οδικού Δικτύου Σύνδεσης.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Αρχικός Προϋπολογισμός: περίπου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€500 εκατ.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Πρόοδος υλοποίησης: </a:t>
            </a:r>
            <a:r>
              <a:rPr lang="en-GB" sz="1600" b="1" dirty="0">
                <a:solidFill>
                  <a:srgbClr val="F8F8F8"/>
                </a:solidFill>
                <a:latin typeface="Helvetica Neue" charset="0"/>
              </a:rPr>
              <a:t>40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%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4767730F-DDED-2C44-8D52-EE96380DF393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C2F39C56-B3CA-BD47-9753-FBE052A3276C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8D6DE-3BDB-D474-E6F8-E785471BC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4074C52C-906D-5A68-B13C-B8C61E12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9D3DC511-C7AF-7C61-14F2-3D17006C5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16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6B96D314-322F-D77B-C5AA-0FB365E61C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7C06E1FD-12DE-440A-EDA9-653BCF10B8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FAF4D9E5-2A94-8F42-3F9E-E79E95F689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FE4A80D4-FD43-9D72-8CEB-CFE32001AD0E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Νέου Διεθνή Αερολιμένα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08D0925B-A0E1-10AB-75C3-805114E2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2F17319B-C8BC-E104-AD0B-23CC8CD541EA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B68B0-CCE6-1C93-5CC0-508508570926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E833662E-215F-73FF-9305-9D9CA3F53115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7AEB8-1CC8-0276-78E8-ED6D332D53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13" y="792105"/>
            <a:ext cx="5873260" cy="440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382DCE-5031-256A-E536-A709D5DBBC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170" y="792105"/>
            <a:ext cx="5873257" cy="440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2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96D0-8E17-D268-C7B0-C0891E77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6C87E6FA-A117-E3A7-A9F0-0D31303E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F61CD25C-152B-5D73-8E22-CF647218A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17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D4282280-4BC2-6FEF-0A63-B848252849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8C8FE8CF-494C-E1E2-AF7D-F7781FC3A51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F8300ADC-9480-2A24-8268-86991CE55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F1B0557E-257E-A55F-80A4-534368F07D2D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Νέου Διεθνή Αερολιμένα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35FDB95B-9F15-21E7-4ECB-F15B3705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E96295F8-904D-8839-8672-ADB045998050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8F459-9794-E562-39BD-DFE68A8B8688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C2A43E51-A1C5-D86A-4C58-2DB2DC335A58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2B7FC-ACDD-8FAE-EED0-24ED7014EC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13" y="792105"/>
            <a:ext cx="5873259" cy="440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92CA3-5068-43D9-E3BC-A81D5C8312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170" y="793222"/>
            <a:ext cx="5873257" cy="439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8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48;p1">
            <a:extLst>
              <a:ext uri="{FF2B5EF4-FFF2-40B4-BE49-F238E27FC236}">
                <a16:creationId xmlns:a16="http://schemas.microsoft.com/office/drawing/2014/main" id="{C6C15859-00B2-A1DD-E273-F8FAD353DA3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857500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Arial" panose="020B0604020202020204" pitchFamily="34" charset="0"/>
              <a:buNone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Λειτουργία και Αξιοποίηση Υφιστάμενου Αεροδρομίου Ηρακλείου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A0FFC-FE4F-AE45-D62C-2C0E508D4449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233;g1368ca36c0d_2_248">
            <a:extLst>
              <a:ext uri="{FF2B5EF4-FFF2-40B4-BE49-F238E27FC236}">
                <a16:creationId xmlns:a16="http://schemas.microsoft.com/office/drawing/2014/main" id="{3F306A6A-F921-3F9C-47E8-3D36E5710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2892425"/>
            <a:ext cx="4832350" cy="20272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r>
              <a:rPr lang="el-GR" altLang="el-GR">
                <a:latin typeface="Arial" charset="0"/>
                <a:cs typeface="Arial" charset="0"/>
                <a:sym typeface="Arial" charset="0"/>
              </a:rPr>
              <a:t>  </a:t>
            </a:r>
            <a:endParaRPr lang="en-US" altLang="el-GR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34" name="Google Shape;234;g1368ca36c0d_2_248">
            <a:extLst>
              <a:ext uri="{FF2B5EF4-FFF2-40B4-BE49-F238E27FC236}">
                <a16:creationId xmlns:a16="http://schemas.microsoft.com/office/drawing/2014/main" id="{B9F40EEC-358B-1ADB-DEA5-B6978618307C}"/>
              </a:ext>
            </a:extLst>
          </p:cNvPr>
          <p:cNvSpPr/>
          <p:nvPr/>
        </p:nvSpPr>
        <p:spPr>
          <a:xfrm>
            <a:off x="1033463" y="1433513"/>
            <a:ext cx="4832350" cy="2212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8" name="Google Shape;235;g1368ca36c0d_2_248">
            <a:extLst>
              <a:ext uri="{FF2B5EF4-FFF2-40B4-BE49-F238E27FC236}">
                <a16:creationId xmlns:a16="http://schemas.microsoft.com/office/drawing/2014/main" id="{46E24662-D7EC-6E66-2478-739E5D70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8405813"/>
            <a:ext cx="7485062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ts val="2500"/>
              <a:buFont typeface="Helvetica Neue Light" charset="0"/>
              <a:buNone/>
            </a:pPr>
            <a:endParaRPr lang="el-GR" altLang="el-GR" sz="2500">
              <a:latin typeface="Helvetica Neue Light" charset="0"/>
              <a:sym typeface="Helvetica Neue Light" charset="0"/>
            </a:endParaRPr>
          </a:p>
        </p:txBody>
      </p:sp>
      <p:sp>
        <p:nvSpPr>
          <p:cNvPr id="16389" name="Google Shape;236;g1368ca36c0d_2_248">
            <a:extLst>
              <a:ext uri="{FF2B5EF4-FFF2-40B4-BE49-F238E27FC236}">
                <a16:creationId xmlns:a16="http://schemas.microsoft.com/office/drawing/2014/main" id="{7DE43FE1-8641-D06E-84F5-E57A9A3E5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9D524E2-2BAB-45C0-A29B-5816A9A99D05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19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sp>
        <p:nvSpPr>
          <p:cNvPr id="16390" name="Google Shape;238;g1368ca36c0d_2_248">
            <a:extLst>
              <a:ext uri="{FF2B5EF4-FFF2-40B4-BE49-F238E27FC236}">
                <a16:creationId xmlns:a16="http://schemas.microsoft.com/office/drawing/2014/main" id="{1ED524D2-8C4D-7858-2AAF-B98078C6C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906588"/>
            <a:ext cx="36925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Περίπου το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20% του εισερχόμενου τουρισμού 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όλης της χώρας  εξυπηρετείται και διακινείται μέσω του εν λόγω αεροδρομίου. </a:t>
            </a:r>
          </a:p>
        </p:txBody>
      </p:sp>
      <p:sp>
        <p:nvSpPr>
          <p:cNvPr id="16391" name="Google Shape;239;g1368ca36c0d_2_248">
            <a:extLst>
              <a:ext uri="{FF2B5EF4-FFF2-40B4-BE49-F238E27FC236}">
                <a16:creationId xmlns:a16="http://schemas.microsoft.com/office/drawing/2014/main" id="{E9884AA0-CEA4-AD61-4E60-9F3B7795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2990850"/>
            <a:ext cx="3716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Η συνολική κίνηση αφιχθέντων και αναχωρούντων επιβατών, μόνο το 2024, θα</a:t>
            </a:r>
            <a:r>
              <a:rPr lang="en-GB" altLang="en-US" sz="1600">
                <a:solidFill>
                  <a:srgbClr val="F8F8F8"/>
                </a:solidFill>
                <a:latin typeface="Helvetica Neue" charset="0"/>
              </a:rPr>
              <a:t>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ξεπεράσει κάθε προηγούμενο ρεκόρ, φτάνοντας περίπου τους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9.200.000 επιβάτες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, αυξημένη κατά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7%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από την περυσινή καλύτερη χρονιά. </a:t>
            </a:r>
          </a:p>
        </p:txBody>
      </p:sp>
      <p:pic>
        <p:nvPicPr>
          <p:cNvPr id="16392" name="Google Shape;244;g1368ca36c0d_2_248">
            <a:extLst>
              <a:ext uri="{FF2B5EF4-FFF2-40B4-BE49-F238E27FC236}">
                <a16:creationId xmlns:a16="http://schemas.microsoft.com/office/drawing/2014/main" id="{CE48C5AA-CAB0-57E7-27AA-957CBD7ECD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4111625"/>
            <a:ext cx="5857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Google Shape;245;g1368ca36c0d_2_248">
            <a:extLst>
              <a:ext uri="{FF2B5EF4-FFF2-40B4-BE49-F238E27FC236}">
                <a16:creationId xmlns:a16="http://schemas.microsoft.com/office/drawing/2014/main" id="{0FE4FC42-6291-5D3A-B0DF-4F0A196534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100263"/>
            <a:ext cx="365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Google Shape;248;g1368ca36c0d_2_248">
            <a:extLst>
              <a:ext uri="{FF2B5EF4-FFF2-40B4-BE49-F238E27FC236}">
                <a16:creationId xmlns:a16="http://schemas.microsoft.com/office/drawing/2014/main" id="{4540B1A8-8F8D-8A44-1D8C-A4D8E81A8B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3538538"/>
            <a:ext cx="5540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Google Shape;530;g1368ca36c0d_2_633">
            <a:extLst>
              <a:ext uri="{FF2B5EF4-FFF2-40B4-BE49-F238E27FC236}">
                <a16:creationId xmlns:a16="http://schemas.microsoft.com/office/drawing/2014/main" id="{30333A16-C02E-8912-BDA8-EA8E7AA9DAA0}"/>
              </a:ext>
            </a:extLst>
          </p:cNvPr>
          <p:cNvSpPr txBox="1"/>
          <p:nvPr/>
        </p:nvSpPr>
        <p:spPr>
          <a:xfrm>
            <a:off x="0" y="0"/>
            <a:ext cx="902652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 Λειτουργία Υφιστάμενου Αεροδρομίου Ηρακλείου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16" name="Google Shape;529;g1368ca36c0d_2_633">
            <a:extLst>
              <a:ext uri="{FF2B5EF4-FFF2-40B4-BE49-F238E27FC236}">
                <a16:creationId xmlns:a16="http://schemas.microsoft.com/office/drawing/2014/main" id="{09B85854-A9F1-707F-F394-8ADC45CBBE12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9144B363-78B9-ADC4-534F-0FE0D9E1B013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7506A7E7-89EE-499F-742E-4A47EFA02550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4040188"/>
            <a:ext cx="5203825" cy="804862"/>
            <a:chOff x="0" y="0"/>
            <a:chExt cx="2056186" cy="31822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72B40F-1293-7FC2-D842-FC4C99E15289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44BA990-9D5B-1D74-BC65-2FF849AB177E}"/>
                </a:ext>
              </a:extLst>
            </p:cNvPr>
            <p:cNvSpPr txBox="1"/>
            <p:nvPr/>
          </p:nvSpPr>
          <p:spPr>
            <a:xfrm>
              <a:off x="0" y="-47703"/>
              <a:ext cx="2056186" cy="365932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47" name="Group 5">
            <a:extLst>
              <a:ext uri="{FF2B5EF4-FFF2-40B4-BE49-F238E27FC236}">
                <a16:creationId xmlns:a16="http://schemas.microsoft.com/office/drawing/2014/main" id="{10E698BE-2672-F85E-B750-D8699127282E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3111500"/>
            <a:ext cx="5205413" cy="804863"/>
            <a:chOff x="0" y="0"/>
            <a:chExt cx="2056186" cy="31822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195114-D484-EB6D-35B8-44757A8C96A8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BF5FAF8-EE43-2C96-F83D-07ED1ED6ADB8}"/>
                </a:ext>
              </a:extLst>
            </p:cNvPr>
            <p:cNvSpPr txBox="1"/>
            <p:nvPr/>
          </p:nvSpPr>
          <p:spPr>
            <a:xfrm>
              <a:off x="0" y="-47703"/>
              <a:ext cx="2056186" cy="365932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48" name="Group 8">
            <a:extLst>
              <a:ext uri="{FF2B5EF4-FFF2-40B4-BE49-F238E27FC236}">
                <a16:creationId xmlns:a16="http://schemas.microsoft.com/office/drawing/2014/main" id="{1EB4084B-0719-1F25-B73B-93D81B7D86C5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3917950"/>
            <a:ext cx="4459288" cy="950913"/>
            <a:chOff x="0" y="-35460"/>
            <a:chExt cx="1761721" cy="37548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4AA6DE6-254B-BC51-33D4-E5422D9DEFB3}"/>
                </a:ext>
              </a:extLst>
            </p:cNvPr>
            <p:cNvSpPr/>
            <p:nvPr/>
          </p:nvSpPr>
          <p:spPr>
            <a:xfrm>
              <a:off x="0" y="271"/>
              <a:ext cx="1761721" cy="327843"/>
            </a:xfrm>
            <a:custGeom>
              <a:avLst/>
              <a:gdLst/>
              <a:ahLst/>
              <a:cxnLst/>
              <a:rect l="l" t="t" r="r" b="b"/>
              <a:pathLst>
                <a:path w="1761721" h="327859">
                  <a:moveTo>
                    <a:pt x="0" y="0"/>
                  </a:moveTo>
                  <a:lnTo>
                    <a:pt x="1761721" y="0"/>
                  </a:lnTo>
                  <a:lnTo>
                    <a:pt x="1761721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>
                <a:latin typeface="Helvetica Neue" panose="020B0604020202020204" charset="0"/>
              </a:endParaRPr>
            </a:p>
          </p:txBody>
        </p:sp>
        <p:sp>
          <p:nvSpPr>
            <p:cNvPr id="6233" name="TextBox 10">
              <a:extLst>
                <a:ext uri="{FF2B5EF4-FFF2-40B4-BE49-F238E27FC236}">
                  <a16:creationId xmlns:a16="http://schemas.microsoft.com/office/drawing/2014/main" id="{50384D11-A37C-2E7E-4C49-8E04AB00F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5460"/>
              <a:ext cx="1761721" cy="375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Αξιοποίηση του Yδάτινου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Δ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υναμικού του Ταυρωνίτη Ποταμού</a:t>
              </a:r>
            </a:p>
          </p:txBody>
        </p:sp>
      </p:grpSp>
      <p:grpSp>
        <p:nvGrpSpPr>
          <p:cNvPr id="6149" name="Group 11">
            <a:extLst>
              <a:ext uri="{FF2B5EF4-FFF2-40B4-BE49-F238E27FC236}">
                <a16:creationId xmlns:a16="http://schemas.microsoft.com/office/drawing/2014/main" id="{E6FF30B4-5C42-588A-2764-D63ACFA24B36}"/>
              </a:ext>
            </a:extLst>
          </p:cNvPr>
          <p:cNvGrpSpPr>
            <a:grpSpLocks/>
          </p:cNvGrpSpPr>
          <p:nvPr/>
        </p:nvGrpSpPr>
        <p:grpSpPr bwMode="auto">
          <a:xfrm>
            <a:off x="6808788" y="3117850"/>
            <a:ext cx="4699000" cy="830263"/>
            <a:chOff x="0" y="0"/>
            <a:chExt cx="1855884" cy="3278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AECA79D-B908-CEF2-7984-66BA2319407D}"/>
                </a:ext>
              </a:extLst>
            </p:cNvPr>
            <p:cNvSpPr/>
            <p:nvPr/>
          </p:nvSpPr>
          <p:spPr>
            <a:xfrm>
              <a:off x="0" y="0"/>
              <a:ext cx="1855884" cy="327859"/>
            </a:xfrm>
            <a:custGeom>
              <a:avLst/>
              <a:gdLst/>
              <a:ahLst/>
              <a:cxnLst/>
              <a:rect l="l" t="t" r="r" b="b"/>
              <a:pathLst>
                <a:path w="1855884" h="327859">
                  <a:moveTo>
                    <a:pt x="0" y="0"/>
                  </a:moveTo>
                  <a:lnTo>
                    <a:pt x="1855884" y="0"/>
                  </a:lnTo>
                  <a:lnTo>
                    <a:pt x="1855884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>
                <a:latin typeface="Helvetica Neue" panose="020B0604020202020204" charset="0"/>
              </a:endParaRPr>
            </a:p>
          </p:txBody>
        </p:sp>
        <p:sp>
          <p:nvSpPr>
            <p:cNvPr id="6231" name="TextBox 13">
              <a:extLst>
                <a:ext uri="{FF2B5EF4-FFF2-40B4-BE49-F238E27FC236}">
                  <a16:creationId xmlns:a16="http://schemas.microsoft.com/office/drawing/2014/main" id="{22BB996E-8837-80C8-05B6-9B4647796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43"/>
              <a:ext cx="1855884" cy="37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Κατασκευή και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Α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ναβάθμιση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Δ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ικαστικών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Μ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εγάρων</a:t>
              </a:r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D2A54928-A434-C59A-579C-AD92D16F4A19}"/>
              </a:ext>
            </a:extLst>
          </p:cNvPr>
          <p:cNvSpPr txBox="1"/>
          <p:nvPr/>
        </p:nvSpPr>
        <p:spPr>
          <a:xfrm>
            <a:off x="687388" y="4114800"/>
            <a:ext cx="501650" cy="433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DF4870E-0B0D-1626-8B4E-ACC061942F74}"/>
              </a:ext>
            </a:extLst>
          </p:cNvPr>
          <p:cNvSpPr txBox="1"/>
          <p:nvPr/>
        </p:nvSpPr>
        <p:spPr>
          <a:xfrm>
            <a:off x="6302375" y="3186113"/>
            <a:ext cx="503238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FCC8B7C-CEF8-1437-51F7-ACDAAC32E2F9}"/>
              </a:ext>
            </a:extLst>
          </p:cNvPr>
          <p:cNvSpPr/>
          <p:nvPr/>
        </p:nvSpPr>
        <p:spPr>
          <a:xfrm>
            <a:off x="5942013" y="418306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00183E4-4085-57F0-052C-6CFA960B9DC3}"/>
              </a:ext>
            </a:extLst>
          </p:cNvPr>
          <p:cNvSpPr/>
          <p:nvPr/>
        </p:nvSpPr>
        <p:spPr>
          <a:xfrm>
            <a:off x="11583988" y="3294063"/>
            <a:ext cx="350837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grpSp>
        <p:nvGrpSpPr>
          <p:cNvPr id="6154" name="Group 18">
            <a:extLst>
              <a:ext uri="{FF2B5EF4-FFF2-40B4-BE49-F238E27FC236}">
                <a16:creationId xmlns:a16="http://schemas.microsoft.com/office/drawing/2014/main" id="{C3249B4D-B4D2-8FAF-9A29-3F080BE7780A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2135188"/>
            <a:ext cx="5203825" cy="806450"/>
            <a:chOff x="0" y="0"/>
            <a:chExt cx="2056186" cy="318229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82F2C48-2C42-1CC2-0FE9-41B84E1A5A4E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AEAF6E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5C15AE8-3360-93ED-80E8-86C803BC9159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55" name="Group 21">
            <a:extLst>
              <a:ext uri="{FF2B5EF4-FFF2-40B4-BE49-F238E27FC236}">
                <a16:creationId xmlns:a16="http://schemas.microsoft.com/office/drawing/2014/main" id="{3663D5C9-40FB-D46C-FB54-FF1ABA1E6DFD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1206500"/>
            <a:ext cx="5205413" cy="806450"/>
            <a:chOff x="0" y="0"/>
            <a:chExt cx="2056186" cy="3182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E92D3D1-21C8-D4A1-CDE4-2C861B6BFD8B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D86318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DE173D9B-E475-44F4-7C18-589948122A42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56" name="Group 24">
            <a:extLst>
              <a:ext uri="{FF2B5EF4-FFF2-40B4-BE49-F238E27FC236}">
                <a16:creationId xmlns:a16="http://schemas.microsoft.com/office/drawing/2014/main" id="{53B3989D-9954-0066-1774-3FC785210747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2152650"/>
            <a:ext cx="4697413" cy="828675"/>
            <a:chOff x="0" y="0"/>
            <a:chExt cx="1855884" cy="32785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4933638-59BA-E547-5208-BA8FA3E4CEFA}"/>
                </a:ext>
              </a:extLst>
            </p:cNvPr>
            <p:cNvSpPr/>
            <p:nvPr/>
          </p:nvSpPr>
          <p:spPr>
            <a:xfrm>
              <a:off x="0" y="0"/>
              <a:ext cx="1855884" cy="327859"/>
            </a:xfrm>
            <a:custGeom>
              <a:avLst/>
              <a:gdLst/>
              <a:ahLst/>
              <a:cxnLst/>
              <a:rect l="l" t="t" r="r" b="b"/>
              <a:pathLst>
                <a:path w="1855884" h="327859">
                  <a:moveTo>
                    <a:pt x="0" y="0"/>
                  </a:moveTo>
                  <a:lnTo>
                    <a:pt x="1855884" y="0"/>
                  </a:lnTo>
                  <a:lnTo>
                    <a:pt x="1855884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>
                <a:latin typeface="Helvetica Neue" panose="020B0604020202020204" charset="0"/>
              </a:endParaRPr>
            </a:p>
          </p:txBody>
        </p:sp>
        <p:sp>
          <p:nvSpPr>
            <p:cNvPr id="6225" name="TextBox 26">
              <a:extLst>
                <a:ext uri="{FF2B5EF4-FFF2-40B4-BE49-F238E27FC236}">
                  <a16:creationId xmlns:a16="http://schemas.microsoft.com/office/drawing/2014/main" id="{41486813-D22E-938A-0B77-75A5FE6C2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734"/>
              <a:ext cx="1855884" cy="37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Κατασκευή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του 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Νέου Διεθνή Αερολιμένα</a:t>
              </a:r>
              <a:endParaRPr lang="el-GR" altLang="en-US" sz="1500" b="1">
                <a:solidFill>
                  <a:srgbClr val="FFFFFF"/>
                </a:solidFill>
                <a:latin typeface="Helvetica Neue" charset="0"/>
                <a:sym typeface="Arial Bold" panose="020B0704020202020204" pitchFamily="34" charset="0"/>
              </a:endParaRPr>
            </a:p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Ηρακλείου Κρήτης</a:t>
              </a:r>
            </a:p>
          </p:txBody>
        </p:sp>
      </p:grpSp>
      <p:grpSp>
        <p:nvGrpSpPr>
          <p:cNvPr id="6157" name="Group 27">
            <a:extLst>
              <a:ext uri="{FF2B5EF4-FFF2-40B4-BE49-F238E27FC236}">
                <a16:creationId xmlns:a16="http://schemas.microsoft.com/office/drawing/2014/main" id="{8C9F552F-96E8-BB45-6E92-4B8537AA60A9}"/>
              </a:ext>
            </a:extLst>
          </p:cNvPr>
          <p:cNvGrpSpPr>
            <a:grpSpLocks/>
          </p:cNvGrpSpPr>
          <p:nvPr/>
        </p:nvGrpSpPr>
        <p:grpSpPr bwMode="auto">
          <a:xfrm>
            <a:off x="6808788" y="1133475"/>
            <a:ext cx="4459287" cy="1030288"/>
            <a:chOff x="0" y="-79520"/>
            <a:chExt cx="1761721" cy="407366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0529124-057F-4FD0-1889-57D2E9D5B539}"/>
                </a:ext>
              </a:extLst>
            </p:cNvPr>
            <p:cNvSpPr/>
            <p:nvPr/>
          </p:nvSpPr>
          <p:spPr>
            <a:xfrm>
              <a:off x="0" y="196"/>
              <a:ext cx="1761721" cy="327650"/>
            </a:xfrm>
            <a:custGeom>
              <a:avLst/>
              <a:gdLst/>
              <a:ahLst/>
              <a:cxnLst/>
              <a:rect l="l" t="t" r="r" b="b"/>
              <a:pathLst>
                <a:path w="1761721" h="327859">
                  <a:moveTo>
                    <a:pt x="0" y="0"/>
                  </a:moveTo>
                  <a:lnTo>
                    <a:pt x="1761721" y="0"/>
                  </a:lnTo>
                  <a:lnTo>
                    <a:pt x="1761721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6223" name="TextBox 29">
              <a:extLst>
                <a:ext uri="{FF2B5EF4-FFF2-40B4-BE49-F238E27FC236}">
                  <a16:creationId xmlns:a16="http://schemas.microsoft.com/office/drawing/2014/main" id="{0C07CCF4-F833-8E22-57FA-F44F0D38D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79520"/>
              <a:ext cx="1761721" cy="37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Αξιοποίηση Ταμιευτήρα Φράγματος Ποταμών Αμαρίου</a:t>
              </a:r>
              <a:endParaRPr lang="en-US" altLang="en-US" sz="1500" b="1">
                <a:solidFill>
                  <a:srgbClr val="FFFFFF"/>
                </a:solidFill>
                <a:latin typeface="Helvetica Neue" charset="0"/>
                <a:sym typeface="Arial Bold" panose="020B0704020202020204" pitchFamily="34" charset="0"/>
              </a:endParaRPr>
            </a:p>
          </p:txBody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6FEA4A11-7AA4-FCB2-2DB9-93DC089BDF80}"/>
              </a:ext>
            </a:extLst>
          </p:cNvPr>
          <p:cNvSpPr txBox="1"/>
          <p:nvPr/>
        </p:nvSpPr>
        <p:spPr>
          <a:xfrm>
            <a:off x="687388" y="2209800"/>
            <a:ext cx="501650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839E7DDE-F402-B952-62EE-90269E6CAB0B}"/>
              </a:ext>
            </a:extLst>
          </p:cNvPr>
          <p:cNvSpPr txBox="1"/>
          <p:nvPr/>
        </p:nvSpPr>
        <p:spPr>
          <a:xfrm>
            <a:off x="6302375" y="1335088"/>
            <a:ext cx="503238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E469F150-DC51-EFFF-8611-6180C2C6D7A6}"/>
              </a:ext>
            </a:extLst>
          </p:cNvPr>
          <p:cNvSpPr/>
          <p:nvPr/>
        </p:nvSpPr>
        <p:spPr>
          <a:xfrm>
            <a:off x="5888038" y="232410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CC42678B-ED1E-CA8D-4C60-FE33E0AF8ED1}"/>
              </a:ext>
            </a:extLst>
          </p:cNvPr>
          <p:cNvSpPr/>
          <p:nvPr/>
        </p:nvSpPr>
        <p:spPr>
          <a:xfrm>
            <a:off x="11583988" y="1354138"/>
            <a:ext cx="350837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grpSp>
        <p:nvGrpSpPr>
          <p:cNvPr id="6162" name="Group 34">
            <a:extLst>
              <a:ext uri="{FF2B5EF4-FFF2-40B4-BE49-F238E27FC236}">
                <a16:creationId xmlns:a16="http://schemas.microsoft.com/office/drawing/2014/main" id="{38A0933D-7288-6878-6D15-26B4C94E0C26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4984750"/>
            <a:ext cx="5203825" cy="804863"/>
            <a:chOff x="0" y="0"/>
            <a:chExt cx="2056186" cy="318229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02FD87D9-5A80-06A9-5897-691BD5C91C97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6C3592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DDD62B81-DAB8-71E5-8B5E-27F5F1748F66}"/>
                </a:ext>
              </a:extLst>
            </p:cNvPr>
            <p:cNvSpPr txBox="1"/>
            <p:nvPr/>
          </p:nvSpPr>
          <p:spPr>
            <a:xfrm>
              <a:off x="0" y="-47703"/>
              <a:ext cx="2056186" cy="365932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63" name="Group 37">
            <a:extLst>
              <a:ext uri="{FF2B5EF4-FFF2-40B4-BE49-F238E27FC236}">
                <a16:creationId xmlns:a16="http://schemas.microsoft.com/office/drawing/2014/main" id="{08392F08-DD8E-E4B7-7E1D-4D71D2ED6A12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4981575"/>
            <a:ext cx="4697413" cy="830263"/>
            <a:chOff x="0" y="0"/>
            <a:chExt cx="1855884" cy="327859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88180A-F140-83EF-8D8D-5DB4FF435F07}"/>
                </a:ext>
              </a:extLst>
            </p:cNvPr>
            <p:cNvSpPr/>
            <p:nvPr/>
          </p:nvSpPr>
          <p:spPr>
            <a:xfrm>
              <a:off x="0" y="0"/>
              <a:ext cx="1855884" cy="327859"/>
            </a:xfrm>
            <a:custGeom>
              <a:avLst/>
              <a:gdLst/>
              <a:ahLst/>
              <a:cxnLst/>
              <a:rect l="l" t="t" r="r" b="b"/>
              <a:pathLst>
                <a:path w="1855884" h="327859">
                  <a:moveTo>
                    <a:pt x="0" y="0"/>
                  </a:moveTo>
                  <a:lnTo>
                    <a:pt x="1855884" y="0"/>
                  </a:lnTo>
                  <a:lnTo>
                    <a:pt x="1855884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6219" name="TextBox 39">
              <a:extLst>
                <a:ext uri="{FF2B5EF4-FFF2-40B4-BE49-F238E27FC236}">
                  <a16:creationId xmlns:a16="http://schemas.microsoft.com/office/drawing/2014/main" id="{31793160-3759-B8E5-5353-DD96890AE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43"/>
              <a:ext cx="1855884" cy="37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Συμπληρωματικά Έργα και 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Ενίσχυση του Ταμιευτήρα Μπραμιανού</a:t>
              </a:r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67D39DE9-6C86-1033-FF6F-84F2518D4F35}"/>
              </a:ext>
            </a:extLst>
          </p:cNvPr>
          <p:cNvSpPr txBox="1"/>
          <p:nvPr/>
        </p:nvSpPr>
        <p:spPr>
          <a:xfrm>
            <a:off x="687388" y="5059363"/>
            <a:ext cx="501650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</a:t>
            </a: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37BFFFE5-8773-0D71-5BBD-7F56DC4AF177}"/>
              </a:ext>
            </a:extLst>
          </p:cNvPr>
          <p:cNvSpPr/>
          <p:nvPr/>
        </p:nvSpPr>
        <p:spPr>
          <a:xfrm>
            <a:off x="5942013" y="513238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grpSp>
        <p:nvGrpSpPr>
          <p:cNvPr id="6166" name="Group 42">
            <a:extLst>
              <a:ext uri="{FF2B5EF4-FFF2-40B4-BE49-F238E27FC236}">
                <a16:creationId xmlns:a16="http://schemas.microsoft.com/office/drawing/2014/main" id="{D139BC4C-3ACD-81C0-FF7B-6A1AB4ABF48D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087688"/>
            <a:ext cx="5203825" cy="806450"/>
            <a:chOff x="0" y="0"/>
            <a:chExt cx="2056186" cy="318229"/>
          </a:xfrm>
        </p:grpSpPr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048E74A-3B24-5F0E-16D3-A1CF2B5688CE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D86318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97E5B704-4EAD-28EB-B94D-49DCF57799CD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67" name="Group 45">
            <a:extLst>
              <a:ext uri="{FF2B5EF4-FFF2-40B4-BE49-F238E27FC236}">
                <a16:creationId xmlns:a16="http://schemas.microsoft.com/office/drawing/2014/main" id="{5EE34245-8A2A-58FE-8187-D1813334F113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2159000"/>
            <a:ext cx="5205413" cy="806450"/>
            <a:chOff x="0" y="0"/>
            <a:chExt cx="2056186" cy="318229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376233D8-7952-D372-C6B6-BCB1EA21B9B8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6C3592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C69556FF-2C15-0E88-E424-23DC9626AACE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68" name="Group 48">
            <a:extLst>
              <a:ext uri="{FF2B5EF4-FFF2-40B4-BE49-F238E27FC236}">
                <a16:creationId xmlns:a16="http://schemas.microsoft.com/office/drawing/2014/main" id="{AF8B7D9D-6640-83A5-035D-18B886F08E9D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3086100"/>
            <a:ext cx="4697413" cy="828675"/>
            <a:chOff x="0" y="0"/>
            <a:chExt cx="1855884" cy="327859"/>
          </a:xfrm>
        </p:grpSpPr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7C60E71-7788-80BF-699E-5384A5058CAE}"/>
                </a:ext>
              </a:extLst>
            </p:cNvPr>
            <p:cNvSpPr/>
            <p:nvPr/>
          </p:nvSpPr>
          <p:spPr>
            <a:xfrm>
              <a:off x="0" y="0"/>
              <a:ext cx="1855884" cy="327859"/>
            </a:xfrm>
            <a:custGeom>
              <a:avLst/>
              <a:gdLst/>
              <a:ahLst/>
              <a:cxnLst/>
              <a:rect l="l" t="t" r="r" b="b"/>
              <a:pathLst>
                <a:path w="1855884" h="327859">
                  <a:moveTo>
                    <a:pt x="0" y="0"/>
                  </a:moveTo>
                  <a:lnTo>
                    <a:pt x="1855884" y="0"/>
                  </a:lnTo>
                  <a:lnTo>
                    <a:pt x="1855884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>
                <a:latin typeface="Helvetica Neue" panose="020B0604020202020204" charset="0"/>
              </a:endParaRPr>
            </a:p>
          </p:txBody>
        </p:sp>
        <p:sp>
          <p:nvSpPr>
            <p:cNvPr id="6213" name="TextBox 50">
              <a:extLst>
                <a:ext uri="{FF2B5EF4-FFF2-40B4-BE49-F238E27FC236}">
                  <a16:creationId xmlns:a16="http://schemas.microsoft.com/office/drawing/2014/main" id="{A40CB34A-9E4C-C2D1-0128-0CCA3CD5B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734"/>
              <a:ext cx="1855884" cy="37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Λειτουργία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και Αξιοποίηση 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Yφιστάμενου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Α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εροδρομίου Ηρακλείου</a:t>
              </a:r>
            </a:p>
          </p:txBody>
        </p:sp>
      </p:grpSp>
      <p:sp>
        <p:nvSpPr>
          <p:cNvPr id="6169" name="TextBox 53">
            <a:extLst>
              <a:ext uri="{FF2B5EF4-FFF2-40B4-BE49-F238E27FC236}">
                <a16:creationId xmlns:a16="http://schemas.microsoft.com/office/drawing/2014/main" id="{CE45A39A-0FE6-3E53-863D-09DAB653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2043113"/>
            <a:ext cx="4699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867" tIns="33867" rIns="33867" bIns="33867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l-GR" altLang="en-US" sz="1500" b="1" dirty="0">
                <a:solidFill>
                  <a:srgbClr val="FFFFFF"/>
                </a:solidFill>
                <a:latin typeface="Helvetica Neue" charset="0"/>
                <a:sym typeface="Arial Bold" panose="020B0704020202020204" pitchFamily="34" charset="0"/>
              </a:rPr>
              <a:t>Νέο Αστυνομικό Μέγαρο Ρεθύμνου </a:t>
            </a:r>
            <a:endParaRPr lang="en-US" altLang="en-US" sz="1500" b="1" dirty="0">
              <a:solidFill>
                <a:srgbClr val="FFFFFF"/>
              </a:solidFill>
              <a:latin typeface="Helvetica Neue" charset="0"/>
              <a:sym typeface="Arial Bold" panose="020B0704020202020204" pitchFamily="34" charset="0"/>
            </a:endParaRPr>
          </a:p>
          <a:p>
            <a:pPr>
              <a:lnSpc>
                <a:spcPts val="1925"/>
              </a:lnSpc>
            </a:pPr>
            <a:endParaRPr lang="en-US" altLang="en-US" sz="1500" b="1" dirty="0">
              <a:solidFill>
                <a:srgbClr val="FFFFFF"/>
              </a:solidFill>
              <a:latin typeface="Helvetica Neue" charset="0"/>
              <a:sym typeface="Arial Bold" panose="020B0704020202020204" pitchFamily="34" charset="0"/>
            </a:endParaRP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F7851B89-D7D0-C906-9062-B43804C8EDE4}"/>
              </a:ext>
            </a:extLst>
          </p:cNvPr>
          <p:cNvSpPr txBox="1"/>
          <p:nvPr/>
        </p:nvSpPr>
        <p:spPr>
          <a:xfrm>
            <a:off x="687388" y="3162300"/>
            <a:ext cx="501650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78A6830F-4616-6C6F-2DBA-80E9AF7E6C6D}"/>
              </a:ext>
            </a:extLst>
          </p:cNvPr>
          <p:cNvSpPr txBox="1"/>
          <p:nvPr/>
        </p:nvSpPr>
        <p:spPr>
          <a:xfrm>
            <a:off x="6302375" y="2233613"/>
            <a:ext cx="503238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A1B45687-B081-B6AA-B430-D1B09F8B82B5}"/>
              </a:ext>
            </a:extLst>
          </p:cNvPr>
          <p:cNvSpPr/>
          <p:nvPr/>
        </p:nvSpPr>
        <p:spPr>
          <a:xfrm>
            <a:off x="5915025" y="3224213"/>
            <a:ext cx="349250" cy="350837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 dirty="0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537A9876-2E93-C4C3-1BC5-66A1EF272809}"/>
              </a:ext>
            </a:extLst>
          </p:cNvPr>
          <p:cNvSpPr/>
          <p:nvPr/>
        </p:nvSpPr>
        <p:spPr>
          <a:xfrm>
            <a:off x="11583988" y="2322513"/>
            <a:ext cx="350837" cy="350837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grpSp>
        <p:nvGrpSpPr>
          <p:cNvPr id="6174" name="Group 58">
            <a:extLst>
              <a:ext uri="{FF2B5EF4-FFF2-40B4-BE49-F238E27FC236}">
                <a16:creationId xmlns:a16="http://schemas.microsoft.com/office/drawing/2014/main" id="{CC92B21E-F5F9-F1C4-C793-062ADE0212F1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5857875"/>
            <a:ext cx="5205412" cy="806450"/>
            <a:chOff x="0" y="0"/>
            <a:chExt cx="2056186" cy="318229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611AA59D-EA00-E211-4A83-1F512B080F83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AEAF6E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74CA244C-A8C5-0A90-47FC-8451F0678A12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75" name="Group 61">
            <a:extLst>
              <a:ext uri="{FF2B5EF4-FFF2-40B4-BE49-F238E27FC236}">
                <a16:creationId xmlns:a16="http://schemas.microsoft.com/office/drawing/2014/main" id="{8898C6BE-0379-3BC2-8CA2-735E9D6703E2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1190625"/>
            <a:ext cx="5203825" cy="806450"/>
            <a:chOff x="0" y="0"/>
            <a:chExt cx="2056186" cy="318229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6635DF5-7C03-AF83-7789-44A2A676016E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06EF823C-F8BE-892D-758C-0FF308FDCD37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76" name="Group 64">
            <a:extLst>
              <a:ext uri="{FF2B5EF4-FFF2-40B4-BE49-F238E27FC236}">
                <a16:creationId xmlns:a16="http://schemas.microsoft.com/office/drawing/2014/main" id="{92B4F54C-6781-7B89-DE7F-4B012DCD35F0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1198563"/>
            <a:ext cx="4697413" cy="828675"/>
            <a:chOff x="0" y="0"/>
            <a:chExt cx="1855884" cy="327859"/>
          </a:xfrm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1D90D6BB-AF81-52F1-6EEA-F143C131146F}"/>
                </a:ext>
              </a:extLst>
            </p:cNvPr>
            <p:cNvSpPr/>
            <p:nvPr/>
          </p:nvSpPr>
          <p:spPr>
            <a:xfrm>
              <a:off x="0" y="0"/>
              <a:ext cx="1855884" cy="327859"/>
            </a:xfrm>
            <a:custGeom>
              <a:avLst/>
              <a:gdLst/>
              <a:ahLst/>
              <a:cxnLst/>
              <a:rect l="l" t="t" r="r" b="b"/>
              <a:pathLst>
                <a:path w="1855884" h="327859">
                  <a:moveTo>
                    <a:pt x="0" y="0"/>
                  </a:moveTo>
                  <a:lnTo>
                    <a:pt x="1855884" y="0"/>
                  </a:lnTo>
                  <a:lnTo>
                    <a:pt x="1855884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6207" name="TextBox 66">
              <a:extLst>
                <a:ext uri="{FF2B5EF4-FFF2-40B4-BE49-F238E27FC236}">
                  <a16:creationId xmlns:a16="http://schemas.microsoft.com/office/drawing/2014/main" id="{3E8A77A8-A465-E75A-A446-7087931AA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734"/>
              <a:ext cx="1855884" cy="37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Κατασκευή του Βόρειου Οδικού Άξονα </a:t>
              </a:r>
            </a:p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της Κρήτης (BΟΑΚ)</a:t>
              </a:r>
            </a:p>
          </p:txBody>
        </p:sp>
      </p:grpSp>
      <p:sp>
        <p:nvSpPr>
          <p:cNvPr id="6177" name="TextBox 69">
            <a:extLst>
              <a:ext uri="{FF2B5EF4-FFF2-40B4-BE49-F238E27FC236}">
                <a16:creationId xmlns:a16="http://schemas.microsoft.com/office/drawing/2014/main" id="{DCDB6547-1643-B977-0143-5CB4BDF8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5741988"/>
            <a:ext cx="4699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867" tIns="33867" rIns="33867" bIns="33867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l-GR" altLang="en-US" sz="1500" b="1">
                <a:solidFill>
                  <a:srgbClr val="FFFFFF"/>
                </a:solidFill>
                <a:latin typeface="Helvetica Neue" charset="0"/>
                <a:sym typeface="Arial Bold" panose="020B0704020202020204" pitchFamily="34" charset="0"/>
              </a:rPr>
              <a:t>Κατασκευή του Φράγματος στο Πλατύ και Μελέτη Αρδευτικών Δικτύων Γερακαρίου Ρεθύμνου </a:t>
            </a:r>
            <a:endParaRPr lang="en-US" altLang="en-US" sz="1500" b="1">
              <a:solidFill>
                <a:srgbClr val="FFFFFF"/>
              </a:solidFill>
              <a:latin typeface="Helvetica Neue" charset="0"/>
              <a:sym typeface="Arial Bold" panose="020B0704020202020204" pitchFamily="34" charset="0"/>
            </a:endParaRP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A1D3F7EB-3883-4A8E-AB6D-BB25412A6A8D}"/>
              </a:ext>
            </a:extLst>
          </p:cNvPr>
          <p:cNvSpPr txBox="1"/>
          <p:nvPr/>
        </p:nvSpPr>
        <p:spPr>
          <a:xfrm>
            <a:off x="687388" y="1265238"/>
            <a:ext cx="501650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B76C086-6782-E117-A35F-85AC7B31C9C8}"/>
              </a:ext>
            </a:extLst>
          </p:cNvPr>
          <p:cNvSpPr txBox="1"/>
          <p:nvPr/>
        </p:nvSpPr>
        <p:spPr>
          <a:xfrm>
            <a:off x="693738" y="5932488"/>
            <a:ext cx="50323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7C031B22-574A-1F22-5367-2B53194B5BE4}"/>
              </a:ext>
            </a:extLst>
          </p:cNvPr>
          <p:cNvSpPr/>
          <p:nvPr/>
        </p:nvSpPr>
        <p:spPr>
          <a:xfrm>
            <a:off x="5902325" y="140811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grpSp>
        <p:nvGrpSpPr>
          <p:cNvPr id="6181" name="Group 74">
            <a:extLst>
              <a:ext uri="{FF2B5EF4-FFF2-40B4-BE49-F238E27FC236}">
                <a16:creationId xmlns:a16="http://schemas.microsoft.com/office/drawing/2014/main" id="{90DFDAB8-8FDF-CF1A-D4CA-98ED524B38A1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4062413"/>
            <a:ext cx="5205413" cy="804862"/>
            <a:chOff x="0" y="0"/>
            <a:chExt cx="2056186" cy="318229"/>
          </a:xfrm>
        </p:grpSpPr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D08D5587-E7EE-7ACC-8EF6-567C125DE017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76" name="TextBox 76">
              <a:extLst>
                <a:ext uri="{FF2B5EF4-FFF2-40B4-BE49-F238E27FC236}">
                  <a16:creationId xmlns:a16="http://schemas.microsoft.com/office/drawing/2014/main" id="{D110B356-878E-8BBE-ABEB-56B6AEF09009}"/>
                </a:ext>
              </a:extLst>
            </p:cNvPr>
            <p:cNvSpPr txBox="1"/>
            <p:nvPr/>
          </p:nvSpPr>
          <p:spPr>
            <a:xfrm>
              <a:off x="0" y="-47703"/>
              <a:ext cx="2056186" cy="365932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sp>
        <p:nvSpPr>
          <p:cNvPr id="77" name="TextBox 77">
            <a:extLst>
              <a:ext uri="{FF2B5EF4-FFF2-40B4-BE49-F238E27FC236}">
                <a16:creationId xmlns:a16="http://schemas.microsoft.com/office/drawing/2014/main" id="{6931945D-3D2E-3F81-63AA-1E5A94F2CC2B}"/>
              </a:ext>
            </a:extLst>
          </p:cNvPr>
          <p:cNvSpPr txBox="1"/>
          <p:nvPr/>
        </p:nvSpPr>
        <p:spPr>
          <a:xfrm>
            <a:off x="6321425" y="4097338"/>
            <a:ext cx="503238" cy="433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n-US" sz="2666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</a:p>
        </p:txBody>
      </p:sp>
      <p:grpSp>
        <p:nvGrpSpPr>
          <p:cNvPr id="6183" name="Group 78">
            <a:extLst>
              <a:ext uri="{FF2B5EF4-FFF2-40B4-BE49-F238E27FC236}">
                <a16:creationId xmlns:a16="http://schemas.microsoft.com/office/drawing/2014/main" id="{5DA61E33-B4E0-0F19-FD88-27D147EFE711}"/>
              </a:ext>
            </a:extLst>
          </p:cNvPr>
          <p:cNvGrpSpPr>
            <a:grpSpLocks/>
          </p:cNvGrpSpPr>
          <p:nvPr/>
        </p:nvGrpSpPr>
        <p:grpSpPr bwMode="auto">
          <a:xfrm>
            <a:off x="6859588" y="4060825"/>
            <a:ext cx="4046537" cy="830263"/>
            <a:chOff x="0" y="0"/>
            <a:chExt cx="1598965" cy="327859"/>
          </a:xfrm>
        </p:grpSpPr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FE378C8D-3B5A-E099-3D11-3CD510AC18A2}"/>
                </a:ext>
              </a:extLst>
            </p:cNvPr>
            <p:cNvSpPr/>
            <p:nvPr/>
          </p:nvSpPr>
          <p:spPr>
            <a:xfrm>
              <a:off x="0" y="0"/>
              <a:ext cx="1598965" cy="327859"/>
            </a:xfrm>
            <a:custGeom>
              <a:avLst/>
              <a:gdLst/>
              <a:ahLst/>
              <a:cxnLst/>
              <a:rect l="l" t="t" r="r" b="b"/>
              <a:pathLst>
                <a:path w="1598965" h="327859">
                  <a:moveTo>
                    <a:pt x="0" y="0"/>
                  </a:moveTo>
                  <a:lnTo>
                    <a:pt x="1598965" y="0"/>
                  </a:lnTo>
                  <a:lnTo>
                    <a:pt x="1598965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>
                <a:latin typeface="Helvetica Neue" panose="020B0604020202020204" charset="0"/>
              </a:endParaRPr>
            </a:p>
          </p:txBody>
        </p:sp>
        <p:sp>
          <p:nvSpPr>
            <p:cNvPr id="6203" name="TextBox 80">
              <a:extLst>
                <a:ext uri="{FF2B5EF4-FFF2-40B4-BE49-F238E27FC236}">
                  <a16:creationId xmlns:a16="http://schemas.microsoft.com/office/drawing/2014/main" id="{5E30FFD5-590F-840A-BD99-181B0E740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43"/>
              <a:ext cx="1598965" cy="37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Αποκατάσταση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Β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λαβών επί </a:t>
              </a: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Γ</a:t>
              </a: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εφυρών </a:t>
              </a:r>
            </a:p>
            <a:p>
              <a:pPr>
                <a:lnSpc>
                  <a:spcPts val="1925"/>
                </a:lnSpc>
              </a:pPr>
              <a:r>
                <a:rPr lang="en-US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στον BOΑΚ</a:t>
              </a:r>
            </a:p>
          </p:txBody>
        </p:sp>
      </p:grpSp>
      <p:sp>
        <p:nvSpPr>
          <p:cNvPr id="81" name="Freeform 81">
            <a:extLst>
              <a:ext uri="{FF2B5EF4-FFF2-40B4-BE49-F238E27FC236}">
                <a16:creationId xmlns:a16="http://schemas.microsoft.com/office/drawing/2014/main" id="{7F2B3470-395B-EB8D-30AF-86DF3FE81773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8044BF80-046E-AD17-42AA-69E98ED2E5B8}"/>
              </a:ext>
            </a:extLst>
          </p:cNvPr>
          <p:cNvSpPr/>
          <p:nvPr/>
        </p:nvSpPr>
        <p:spPr>
          <a:xfrm>
            <a:off x="11583988" y="4192588"/>
            <a:ext cx="350837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83" name="Google Shape;530;g1368ca36c0d_2_633">
            <a:extLst>
              <a:ext uri="{FF2B5EF4-FFF2-40B4-BE49-F238E27FC236}">
                <a16:creationId xmlns:a16="http://schemas.microsoft.com/office/drawing/2014/main" id="{87FCEFE6-36BF-3D55-48ED-A59F832DF46D}"/>
              </a:ext>
            </a:extLst>
          </p:cNvPr>
          <p:cNvSpPr txBox="1"/>
          <p:nvPr/>
        </p:nvSpPr>
        <p:spPr>
          <a:xfrm>
            <a:off x="0" y="0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Πρωτοβουλίες Υπουργείου Υποδομών και Μεταφορών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grpSp>
        <p:nvGrpSpPr>
          <p:cNvPr id="6187" name="Group 42">
            <a:extLst>
              <a:ext uri="{FF2B5EF4-FFF2-40B4-BE49-F238E27FC236}">
                <a16:creationId xmlns:a16="http://schemas.microsoft.com/office/drawing/2014/main" id="{C095C4EE-F4D0-213F-D33E-57BC0BB885ED}"/>
              </a:ext>
            </a:extLst>
          </p:cNvPr>
          <p:cNvGrpSpPr>
            <a:grpSpLocks/>
          </p:cNvGrpSpPr>
          <p:nvPr/>
        </p:nvGrpSpPr>
        <p:grpSpPr bwMode="auto">
          <a:xfrm>
            <a:off x="6326188" y="4972050"/>
            <a:ext cx="5203825" cy="806450"/>
            <a:chOff x="0" y="0"/>
            <a:chExt cx="2056186" cy="318229"/>
          </a:xfrm>
        </p:grpSpPr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B1DE3F5C-DE2C-B239-D85A-5255B616C86C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D86318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85" name="TextBox 44">
              <a:extLst>
                <a:ext uri="{FF2B5EF4-FFF2-40B4-BE49-F238E27FC236}">
                  <a16:creationId xmlns:a16="http://schemas.microsoft.com/office/drawing/2014/main" id="{1DD4E0D9-C642-177B-DDF1-10872E7C8367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grpSp>
        <p:nvGrpSpPr>
          <p:cNvPr id="6188" name="Group 48">
            <a:extLst>
              <a:ext uri="{FF2B5EF4-FFF2-40B4-BE49-F238E27FC236}">
                <a16:creationId xmlns:a16="http://schemas.microsoft.com/office/drawing/2014/main" id="{10DA0EBD-E14B-2007-9F18-DF8D256DB503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5011738"/>
            <a:ext cx="4697413" cy="828675"/>
            <a:chOff x="0" y="0"/>
            <a:chExt cx="1855884" cy="327859"/>
          </a:xfrm>
        </p:grpSpPr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0B3C9616-B075-E6E6-0C60-AF88A404C091}"/>
                </a:ext>
              </a:extLst>
            </p:cNvPr>
            <p:cNvSpPr/>
            <p:nvPr/>
          </p:nvSpPr>
          <p:spPr>
            <a:xfrm>
              <a:off x="0" y="0"/>
              <a:ext cx="1855884" cy="327859"/>
            </a:xfrm>
            <a:custGeom>
              <a:avLst/>
              <a:gdLst/>
              <a:ahLst/>
              <a:cxnLst/>
              <a:rect l="l" t="t" r="r" b="b"/>
              <a:pathLst>
                <a:path w="1855884" h="327859">
                  <a:moveTo>
                    <a:pt x="0" y="0"/>
                  </a:moveTo>
                  <a:lnTo>
                    <a:pt x="1855884" y="0"/>
                  </a:lnTo>
                  <a:lnTo>
                    <a:pt x="1855884" y="327859"/>
                  </a:lnTo>
                  <a:lnTo>
                    <a:pt x="0" y="3278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>
                <a:latin typeface="Helvetica Neue" panose="020B0604020202020204" charset="0"/>
              </a:endParaRPr>
            </a:p>
          </p:txBody>
        </p:sp>
        <p:sp>
          <p:nvSpPr>
            <p:cNvPr id="6199" name="TextBox 50">
              <a:extLst>
                <a:ext uri="{FF2B5EF4-FFF2-40B4-BE49-F238E27FC236}">
                  <a16:creationId xmlns:a16="http://schemas.microsoft.com/office/drawing/2014/main" id="{2DFA8A69-3559-F22A-BE87-F53A28AC4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734"/>
              <a:ext cx="1855884" cy="37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lnSpc>
                  <a:spcPts val="1925"/>
                </a:lnSpc>
              </a:pPr>
              <a:r>
                <a:rPr lang="el-GR" altLang="en-US" sz="1500" b="1">
                  <a:solidFill>
                    <a:srgbClr val="FFFFFF"/>
                  </a:solidFill>
                  <a:latin typeface="Helvetica Neue" charset="0"/>
                  <a:sym typeface="Arial Bold" panose="020B0704020202020204" pitchFamily="34" charset="0"/>
                </a:rPr>
                <a:t>Μελέτη Νότιας Παράκαμψης Ρεθύμνου</a:t>
              </a:r>
              <a:endParaRPr lang="en-US" altLang="en-US" sz="1500" b="1">
                <a:solidFill>
                  <a:srgbClr val="FFFFFF"/>
                </a:solidFill>
                <a:latin typeface="Helvetica Neue" charset="0"/>
                <a:sym typeface="Arial Bold" panose="020B0704020202020204" pitchFamily="34" charset="0"/>
              </a:endParaRPr>
            </a:p>
          </p:txBody>
        </p:sp>
      </p:grpSp>
      <p:sp>
        <p:nvSpPr>
          <p:cNvPr id="89" name="TextBox 54">
            <a:extLst>
              <a:ext uri="{FF2B5EF4-FFF2-40B4-BE49-F238E27FC236}">
                <a16:creationId xmlns:a16="http://schemas.microsoft.com/office/drawing/2014/main" id="{5365A7BB-8625-B8EA-90DE-3DD0C9CFD97A}"/>
              </a:ext>
            </a:extLst>
          </p:cNvPr>
          <p:cNvSpPr txBox="1"/>
          <p:nvPr/>
        </p:nvSpPr>
        <p:spPr>
          <a:xfrm>
            <a:off x="6326188" y="5087938"/>
            <a:ext cx="501650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l-GR" sz="2666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11</a:t>
            </a:r>
            <a:endParaRPr lang="en-US" sz="2666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1" name="Freeform 17">
            <a:extLst>
              <a:ext uri="{FF2B5EF4-FFF2-40B4-BE49-F238E27FC236}">
                <a16:creationId xmlns:a16="http://schemas.microsoft.com/office/drawing/2014/main" id="{373D485F-C02A-4E4A-EA9B-78214297CB0A}"/>
              </a:ext>
            </a:extLst>
          </p:cNvPr>
          <p:cNvSpPr/>
          <p:nvPr/>
        </p:nvSpPr>
        <p:spPr>
          <a:xfrm>
            <a:off x="11599863" y="5165725"/>
            <a:ext cx="350837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grpSp>
        <p:nvGrpSpPr>
          <p:cNvPr id="6191" name="Group 45">
            <a:extLst>
              <a:ext uri="{FF2B5EF4-FFF2-40B4-BE49-F238E27FC236}">
                <a16:creationId xmlns:a16="http://schemas.microsoft.com/office/drawing/2014/main" id="{5101B9C8-417C-2B75-24E3-27429CA8F2DC}"/>
              </a:ext>
            </a:extLst>
          </p:cNvPr>
          <p:cNvGrpSpPr>
            <a:grpSpLocks/>
          </p:cNvGrpSpPr>
          <p:nvPr/>
        </p:nvGrpSpPr>
        <p:grpSpPr bwMode="auto">
          <a:xfrm>
            <a:off x="6332538" y="5859463"/>
            <a:ext cx="5205412" cy="806450"/>
            <a:chOff x="0" y="0"/>
            <a:chExt cx="2056186" cy="318229"/>
          </a:xfrm>
        </p:grpSpPr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019DE158-731C-5C87-1A1C-D5BE086BC792}"/>
                </a:ext>
              </a:extLst>
            </p:cNvPr>
            <p:cNvSpPr/>
            <p:nvPr/>
          </p:nvSpPr>
          <p:spPr>
            <a:xfrm>
              <a:off x="0" y="0"/>
              <a:ext cx="2056186" cy="318229"/>
            </a:xfrm>
            <a:custGeom>
              <a:avLst/>
              <a:gdLst/>
              <a:ahLst/>
              <a:cxnLst/>
              <a:rect l="l" t="t" r="r" b="b"/>
              <a:pathLst>
                <a:path w="2056186" h="318229">
                  <a:moveTo>
                    <a:pt x="0" y="0"/>
                  </a:moveTo>
                  <a:lnTo>
                    <a:pt x="2056186" y="0"/>
                  </a:lnTo>
                  <a:lnTo>
                    <a:pt x="2056186" y="318229"/>
                  </a:lnTo>
                  <a:lnTo>
                    <a:pt x="0" y="318229"/>
                  </a:lnTo>
                  <a:close/>
                </a:path>
              </a:pathLst>
            </a:custGeom>
            <a:solidFill>
              <a:srgbClr val="6C3592"/>
            </a:solidFill>
          </p:spPr>
          <p:txBody>
            <a:bodyPr/>
            <a:lstStyle/>
            <a:p>
              <a:pPr eaLnBrk="0" hangingPunct="0">
                <a:defRPr/>
              </a:pPr>
              <a:endParaRPr lang="en-GB" sz="933"/>
            </a:p>
          </p:txBody>
        </p:sp>
        <p:sp>
          <p:nvSpPr>
            <p:cNvPr id="94" name="TextBox 47">
              <a:extLst>
                <a:ext uri="{FF2B5EF4-FFF2-40B4-BE49-F238E27FC236}">
                  <a16:creationId xmlns:a16="http://schemas.microsoft.com/office/drawing/2014/main" id="{C0EBD12A-AE31-D98F-833C-C994920ED28B}"/>
                </a:ext>
              </a:extLst>
            </p:cNvPr>
            <p:cNvSpPr txBox="1"/>
            <p:nvPr/>
          </p:nvSpPr>
          <p:spPr>
            <a:xfrm>
              <a:off x="0" y="-47609"/>
              <a:ext cx="2056186" cy="365838"/>
            </a:xfrm>
            <a:prstGeom prst="rect">
              <a:avLst/>
            </a:prstGeom>
          </p:spPr>
          <p:txBody>
            <a:bodyPr lIns="33867" tIns="33867" rIns="33867" bIns="33867" anchor="ctr"/>
            <a:lstStyle/>
            <a:p>
              <a:pPr algn="ctr" eaLnBrk="0" hangingPunct="0">
                <a:lnSpc>
                  <a:spcPts val="1919"/>
                </a:lnSpc>
                <a:defRPr/>
              </a:pPr>
              <a:endParaRPr sz="933"/>
            </a:p>
          </p:txBody>
        </p:sp>
      </p:grpSp>
      <p:sp>
        <p:nvSpPr>
          <p:cNvPr id="6192" name="TextBox 53">
            <a:extLst>
              <a:ext uri="{FF2B5EF4-FFF2-40B4-BE49-F238E27FC236}">
                <a16:creationId xmlns:a16="http://schemas.microsoft.com/office/drawing/2014/main" id="{B37013A1-FE2D-D059-1851-745CE1091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5743575"/>
            <a:ext cx="4699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867" tIns="33867" rIns="33867" bIns="33867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ts val="1925"/>
              </a:lnSpc>
            </a:pPr>
            <a:r>
              <a:rPr lang="el-GR" altLang="en-US" sz="1500" b="1">
                <a:solidFill>
                  <a:srgbClr val="FFFFFF"/>
                </a:solidFill>
                <a:latin typeface="Helvetica Neue" charset="0"/>
                <a:sym typeface="Arial Bold" panose="020B0704020202020204" pitchFamily="34" charset="0"/>
              </a:rPr>
              <a:t>Δημιουργία Σχολικών Υποδομών</a:t>
            </a:r>
            <a:endParaRPr lang="en-US" altLang="en-US" sz="1500" b="1">
              <a:solidFill>
                <a:srgbClr val="FFFFFF"/>
              </a:solidFill>
              <a:latin typeface="Helvetica Neue" charset="0"/>
              <a:sym typeface="Arial Bold" panose="020B0704020202020204" pitchFamily="34" charset="0"/>
            </a:endParaRPr>
          </a:p>
          <a:p>
            <a:pPr>
              <a:lnSpc>
                <a:spcPts val="1925"/>
              </a:lnSpc>
            </a:pPr>
            <a:endParaRPr lang="en-US" altLang="en-US" sz="1500" b="1">
              <a:solidFill>
                <a:srgbClr val="FFFFFF"/>
              </a:solidFill>
              <a:latin typeface="Helvetica Neue" charset="0"/>
              <a:sym typeface="Arial Bold" panose="020B0704020202020204" pitchFamily="34" charset="0"/>
            </a:endParaRPr>
          </a:p>
        </p:txBody>
      </p:sp>
      <p:sp>
        <p:nvSpPr>
          <p:cNvPr id="96" name="TextBox 55">
            <a:extLst>
              <a:ext uri="{FF2B5EF4-FFF2-40B4-BE49-F238E27FC236}">
                <a16:creationId xmlns:a16="http://schemas.microsoft.com/office/drawing/2014/main" id="{619F79B8-1E3D-9EB8-7B99-865FCE8F6884}"/>
              </a:ext>
            </a:extLst>
          </p:cNvPr>
          <p:cNvSpPr txBox="1"/>
          <p:nvPr/>
        </p:nvSpPr>
        <p:spPr>
          <a:xfrm>
            <a:off x="6332538" y="5975350"/>
            <a:ext cx="503237" cy="434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3733"/>
              </a:lnSpc>
              <a:defRPr/>
            </a:pPr>
            <a:r>
              <a:rPr lang="el-GR" sz="2666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12</a:t>
            </a:r>
            <a:endParaRPr lang="en-US" sz="2666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7" name="Freeform 57">
            <a:extLst>
              <a:ext uri="{FF2B5EF4-FFF2-40B4-BE49-F238E27FC236}">
                <a16:creationId xmlns:a16="http://schemas.microsoft.com/office/drawing/2014/main" id="{BDE3DAB8-A5AE-8DA3-365F-A1CD8F42FDC0}"/>
              </a:ext>
            </a:extLst>
          </p:cNvPr>
          <p:cNvSpPr/>
          <p:nvPr/>
        </p:nvSpPr>
        <p:spPr>
          <a:xfrm>
            <a:off x="11614150" y="6022975"/>
            <a:ext cx="350838" cy="350838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98" name="Freeform 16">
            <a:extLst>
              <a:ext uri="{FF2B5EF4-FFF2-40B4-BE49-F238E27FC236}">
                <a16:creationId xmlns:a16="http://schemas.microsoft.com/office/drawing/2014/main" id="{E775CA8E-7F5D-DA40-5842-C23E192E6C5D}"/>
              </a:ext>
            </a:extLst>
          </p:cNvPr>
          <p:cNvSpPr/>
          <p:nvPr/>
        </p:nvSpPr>
        <p:spPr>
          <a:xfrm>
            <a:off x="5972175" y="604043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524553" h="524553">
                <a:moveTo>
                  <a:pt x="0" y="0"/>
                </a:moveTo>
                <a:lnTo>
                  <a:pt x="524553" y="0"/>
                </a:lnTo>
                <a:lnTo>
                  <a:pt x="524553" y="524553"/>
                </a:lnTo>
                <a:lnTo>
                  <a:pt x="0" y="52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509;g1368ca36c0d_2_633">
            <a:extLst>
              <a:ext uri="{FF2B5EF4-FFF2-40B4-BE49-F238E27FC236}">
                <a16:creationId xmlns:a16="http://schemas.microsoft.com/office/drawing/2014/main" id="{5B061051-83D4-D3BA-79EB-3DBDED2A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7411" name="Google Shape;515;g1368ca36c0d_2_633">
            <a:extLst>
              <a:ext uri="{FF2B5EF4-FFF2-40B4-BE49-F238E27FC236}">
                <a16:creationId xmlns:a16="http://schemas.microsoft.com/office/drawing/2014/main" id="{100EF7CD-D9C9-A827-04BE-2B02C5E79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35A6B5E2-D61A-425D-BB7C-14577381BA3A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20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7412" name="Google Shape;516;g1368ca36c0d_2_633">
            <a:extLst>
              <a:ext uri="{FF2B5EF4-FFF2-40B4-BE49-F238E27FC236}">
                <a16:creationId xmlns:a16="http://schemas.microsoft.com/office/drawing/2014/main" id="{8F065FCD-8639-8C85-9756-E20F69A133D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Google Shape;517;g1368ca36c0d_2_633">
            <a:extLst>
              <a:ext uri="{FF2B5EF4-FFF2-40B4-BE49-F238E27FC236}">
                <a16:creationId xmlns:a16="http://schemas.microsoft.com/office/drawing/2014/main" id="{0FED972F-C163-44E4-A5C7-99D4CA2500A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Google Shape;518;g1368ca36c0d_2_633">
            <a:extLst>
              <a:ext uri="{FF2B5EF4-FFF2-40B4-BE49-F238E27FC236}">
                <a16:creationId xmlns:a16="http://schemas.microsoft.com/office/drawing/2014/main" id="{A5FE612F-C0AB-DDC0-A3D0-080A0D4DB6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9A9BF381-1286-76F6-9A30-1D99C709471E}"/>
              </a:ext>
            </a:extLst>
          </p:cNvPr>
          <p:cNvSpPr txBox="1"/>
          <p:nvPr/>
        </p:nvSpPr>
        <p:spPr>
          <a:xfrm>
            <a:off x="0" y="0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Λειτουργία Υφιστάμενου Αεροδρομίου Ηρακλείου - Εργασίες σε εξέλιξη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17416" name="Google Shape;514;g1368ca36c0d_2_633">
            <a:extLst>
              <a:ext uri="{FF2B5EF4-FFF2-40B4-BE49-F238E27FC236}">
                <a16:creationId xmlns:a16="http://schemas.microsoft.com/office/drawing/2014/main" id="{D4494019-E3E2-08B7-5460-3636CF2E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0FF3951A-4729-A806-D7F2-E368F3A611C0}"/>
              </a:ext>
            </a:extLst>
          </p:cNvPr>
          <p:cNvSpPr/>
          <p:nvPr/>
        </p:nvSpPr>
        <p:spPr>
          <a:xfrm>
            <a:off x="790575" y="1193800"/>
            <a:ext cx="10504488" cy="4565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Ασφαλτόστρωση στον κυρίως διάδρομο προσγείωσης, με νέο ασφαλτοτάπητα επιπλέον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800 μ.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Συνυπολογίζοντας τις εργασίες ασφαλτόστρωσης και το 2023, η ασφαλτόστρωση ξεπερνά τα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1.500 μ.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Αντικατάσταση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κεντρικών κλιματιστικών μονάδων. 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Αντικατάσταση θυρών εισόδου.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Αντικατάσταση διαδρόμου -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τροχοδρόμων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Ανάθεση εργολαβίας αντικατάστασης των πινακίδων καθοδήγησης αεροσκαφών.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Ανάθεση εργολαβίας αντικατάστασης όλων των κυκλωμάτων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φωτοσήμανσης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Ανάθεση εργολαβίας προμήθειας και τοποθέτησης δύο νέων κλιματιστικών ψυκτικών μονάδων συνολικής ισχύος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700 </a:t>
            </a:r>
            <a:r>
              <a:rPr lang="el-GR" sz="1600" b="1" dirty="0" err="1">
                <a:solidFill>
                  <a:srgbClr val="F8F8F8"/>
                </a:solidFill>
                <a:latin typeface="Helvetica Neue" charset="0"/>
              </a:rPr>
              <a:t>Kw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Αντικατάσταση αρκετών μέτρων παλαιών σωληνώσεων του κυκλώματος κλιματισμού.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Μόνωση ολόκληρης της ταράτσας του κτηρίου.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943C887D-6628-8B28-4218-934708E419F5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60CBB325-6787-599D-858A-AD71FE4D5E1A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17420" name="TextBox 3">
            <a:extLst>
              <a:ext uri="{FF2B5EF4-FFF2-40B4-BE49-F238E27FC236}">
                <a16:creationId xmlns:a16="http://schemas.microsoft.com/office/drawing/2014/main" id="{05CD9B1D-8244-E386-CD02-7F080366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666750"/>
            <a:ext cx="6149975" cy="3683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l-GR" altLang="el-GR" sz="1800" b="1">
                <a:solidFill>
                  <a:srgbClr val="F8F8F8"/>
                </a:solidFill>
                <a:latin typeface="Helvetica Neue" charset="0"/>
                <a:sym typeface="Helvetica Neue" charset="0"/>
              </a:rPr>
              <a:t>Εργασίες αναβάθμισης σε εξέλιξη (1)</a:t>
            </a:r>
            <a:endParaRPr lang="en-GB" altLang="en-US" sz="1800">
              <a:solidFill>
                <a:srgbClr val="F8F8F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509;g1368ca36c0d_2_633">
            <a:extLst>
              <a:ext uri="{FF2B5EF4-FFF2-40B4-BE49-F238E27FC236}">
                <a16:creationId xmlns:a16="http://schemas.microsoft.com/office/drawing/2014/main" id="{B0818101-E0AD-4011-0791-FD272F1F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8435" name="Google Shape;515;g1368ca36c0d_2_633">
            <a:extLst>
              <a:ext uri="{FF2B5EF4-FFF2-40B4-BE49-F238E27FC236}">
                <a16:creationId xmlns:a16="http://schemas.microsoft.com/office/drawing/2014/main" id="{A1469C4E-A869-EBF1-1DBE-F09ECE923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08EA3DEF-F8F7-4ACE-8BD3-E3D6DF6A1197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21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8436" name="Google Shape;516;g1368ca36c0d_2_633">
            <a:extLst>
              <a:ext uri="{FF2B5EF4-FFF2-40B4-BE49-F238E27FC236}">
                <a16:creationId xmlns:a16="http://schemas.microsoft.com/office/drawing/2014/main" id="{C50BBC63-4800-0E22-00C3-27036300641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oogle Shape;517;g1368ca36c0d_2_633">
            <a:extLst>
              <a:ext uri="{FF2B5EF4-FFF2-40B4-BE49-F238E27FC236}">
                <a16:creationId xmlns:a16="http://schemas.microsoft.com/office/drawing/2014/main" id="{FD8BD83A-627F-B9F7-495C-243DFA8AB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oogle Shape;518;g1368ca36c0d_2_633">
            <a:extLst>
              <a:ext uri="{FF2B5EF4-FFF2-40B4-BE49-F238E27FC236}">
                <a16:creationId xmlns:a16="http://schemas.microsoft.com/office/drawing/2014/main" id="{650947A1-22F1-7BB5-AA10-3EF6E341C3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912975BA-2C7B-BE96-D2F0-73CF2FE2EC91}"/>
              </a:ext>
            </a:extLst>
          </p:cNvPr>
          <p:cNvSpPr txBox="1"/>
          <p:nvPr/>
        </p:nvSpPr>
        <p:spPr>
          <a:xfrm>
            <a:off x="0" y="0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Λειτουργία υφιστάμενου αεροδρομίου Ηρακλείου - Εργασίες σε εξέλιξη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18440" name="Google Shape;514;g1368ca36c0d_2_633">
            <a:extLst>
              <a:ext uri="{FF2B5EF4-FFF2-40B4-BE49-F238E27FC236}">
                <a16:creationId xmlns:a16="http://schemas.microsoft.com/office/drawing/2014/main" id="{13068AEF-A746-3A57-348E-C36CFC29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09BDCE9F-A569-8BC7-5844-7BA3BF1BB9B2}"/>
              </a:ext>
            </a:extLst>
          </p:cNvPr>
          <p:cNvSpPr/>
          <p:nvPr/>
        </p:nvSpPr>
        <p:spPr>
          <a:xfrm>
            <a:off x="790575" y="1193800"/>
            <a:ext cx="10504488" cy="3687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Ολοκλήρωση διαδικασίας αντικατάστασης όλων των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ταινιoζυγών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στα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40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counters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του αεροδρομίου. </a:t>
            </a:r>
            <a:endParaRPr lang="en-GB" sz="1600" dirty="0">
              <a:solidFill>
                <a:srgbClr val="F8F8F8"/>
              </a:solidFill>
              <a:latin typeface="Helvetica Neue" charset="0"/>
            </a:endParaRP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Ολοκλήρωση ανακατασκευής των πεσμένων τοιχίων εξαιτίας της μεγάλης πλημμύρας του 2022.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Αποκατάσταση ευρημάτων της EASA που αφορούν στην ασφάλεια, με εγκατάσταση κλειστού κυκλώματος καμερών και τοποθέτηση εσωτερικού φυλακίου ελέγχου στην περιοχή διαχωρισμού στρατιωτικής και πολιτικής περιοχής.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Ολοκλήρωση εγκατάστασης των νέων αυτόματων συστημάτων ελέγχου διαβατηρίων στις αφίξεις και τις  αναχωρήσεις, σύμφωνα με τον ευρωπαϊκό κανονισμό.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Ενίσχυση του προσωπικού με αποσπάσεις διαφόρων ειδικοτήτων (ηλεκτρολόγοι, μηχανικοί, ψυκτικοί, αερολιμενικοί, κ.τ.λ.) από άλλα αεροδρόμια της χώρας.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A4146A15-DB8D-9E6E-309F-92662092DD90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0B10510B-0362-45A4-7CEF-931068A4D906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18444" name="TextBox 3">
            <a:extLst>
              <a:ext uri="{FF2B5EF4-FFF2-40B4-BE49-F238E27FC236}">
                <a16:creationId xmlns:a16="http://schemas.microsoft.com/office/drawing/2014/main" id="{2CAF4AF1-36E4-80C0-F1BE-48B16E8E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666750"/>
            <a:ext cx="6149975" cy="3683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l-GR" altLang="el-GR" sz="1800" b="1">
                <a:solidFill>
                  <a:srgbClr val="F8F8F8"/>
                </a:solidFill>
                <a:latin typeface="Helvetica Neue" charset="0"/>
                <a:sym typeface="Helvetica Neue" charset="0"/>
              </a:rPr>
              <a:t>Εργασίες αναβάθμισης σε εξέλιξη (2)</a:t>
            </a:r>
            <a:endParaRPr lang="en-GB" altLang="en-US" sz="1800">
              <a:solidFill>
                <a:srgbClr val="F8F8F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157;g13a447df85b_1_262">
            <a:extLst>
              <a:ext uri="{FF2B5EF4-FFF2-40B4-BE49-F238E27FC236}">
                <a16:creationId xmlns:a16="http://schemas.microsoft.com/office/drawing/2014/main" id="{9BCAF847-427C-EEE5-4C0D-CDF4D84D3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80BF7D5-9C1E-4181-80E8-2A1E19DEB312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22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sp>
        <p:nvSpPr>
          <p:cNvPr id="36" name="Google Shape;530;g1368ca36c0d_2_633">
            <a:extLst>
              <a:ext uri="{FF2B5EF4-FFF2-40B4-BE49-F238E27FC236}">
                <a16:creationId xmlns:a16="http://schemas.microsoft.com/office/drawing/2014/main" id="{E4AF5549-7D72-203D-0A56-326127E07DF2}"/>
              </a:ext>
            </a:extLst>
          </p:cNvPr>
          <p:cNvSpPr txBox="1"/>
          <p:nvPr/>
        </p:nvSpPr>
        <p:spPr>
          <a:xfrm>
            <a:off x="0" y="0"/>
            <a:ext cx="9010650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Λειτουργία Υφιστάμενου Αεροδρομίου Ηρακλείου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5" name="Google Shape;529;g1368ca36c0d_2_633">
            <a:extLst>
              <a:ext uri="{FF2B5EF4-FFF2-40B4-BE49-F238E27FC236}">
                <a16:creationId xmlns:a16="http://schemas.microsoft.com/office/drawing/2014/main" id="{88AB2485-9A36-21B1-3561-F2E309646485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1789068B-3A42-DE21-E08F-B60A44C73949}"/>
              </a:ext>
            </a:extLst>
          </p:cNvPr>
          <p:cNvSpPr/>
          <p:nvPr/>
        </p:nvSpPr>
        <p:spPr>
          <a:xfrm>
            <a:off x="863600" y="1111250"/>
            <a:ext cx="10161588" cy="827088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60963" tIns="30482" rIns="60963" bIns="30482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l-GR" sz="1600" dirty="0">
                <a:solidFill>
                  <a:srgbClr val="FFFFFF"/>
                </a:solidFill>
                <a:latin typeface="Helvetica Neue" panose="020B0604020202020204" charset="0"/>
              </a:rPr>
              <a:t>Υπό έγκριση η ολοκλήρωση συντήρησης στον υποσταθμό του αεροδρομίου.  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l-GR" dirty="0">
              <a:solidFill>
                <a:srgbClr val="FFFFFF"/>
              </a:solidFill>
              <a:latin typeface="Helvetica Neue" panose="020B0604020202020204" charset="0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96619688-A03C-1661-8A98-21E7712058EB}"/>
              </a:ext>
            </a:extLst>
          </p:cNvPr>
          <p:cNvSpPr/>
          <p:nvPr/>
        </p:nvSpPr>
        <p:spPr>
          <a:xfrm>
            <a:off x="863600" y="2016125"/>
            <a:ext cx="10161588" cy="817563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60963" tIns="30482" rIns="60963" bIns="30482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Ανακαίνιση τουαλετών στις αφίξεις και τις αναχωρήσεις. </a:t>
            </a: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710F1747-6836-F114-3B71-F8ACF704EE7D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5DAF539-882E-13E5-5FA0-35E1BD774067}"/>
              </a:ext>
            </a:extLst>
          </p:cNvPr>
          <p:cNvSpPr/>
          <p:nvPr/>
        </p:nvSpPr>
        <p:spPr>
          <a:xfrm>
            <a:off x="863600" y="2911475"/>
            <a:ext cx="10161588" cy="817563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60963" tIns="30482" rIns="60963" bIns="30482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l-GR" sz="1600" dirty="0">
                <a:solidFill>
                  <a:srgbClr val="FFFFFF"/>
                </a:solidFill>
                <a:latin typeface="Helvetica Neue" panose="020B0604020202020204" charset="0"/>
              </a:rPr>
              <a:t>Έγκριση κονδυλίου για εξωτερικό και εσωτερικό ελαιοχρωματισμό όλου του</a:t>
            </a:r>
            <a:r>
              <a:rPr lang="en-GB" sz="1600" dirty="0">
                <a:solidFill>
                  <a:srgbClr val="FFFFFF"/>
                </a:solidFill>
                <a:latin typeface="Helvetica Neue" panose="020B0604020202020204" charset="0"/>
              </a:rPr>
              <a:t> </a:t>
            </a:r>
            <a:r>
              <a:rPr lang="el-GR" sz="1600" dirty="0">
                <a:solidFill>
                  <a:srgbClr val="FFFFFF"/>
                </a:solidFill>
                <a:latin typeface="Helvetica Neue" panose="020B0604020202020204" charset="0"/>
              </a:rPr>
              <a:t>κτηρίου του Αερολιμένα. </a:t>
            </a:r>
            <a:endParaRPr lang="el-GR" dirty="0">
              <a:solidFill>
                <a:srgbClr val="FFFFFF"/>
              </a:solidFill>
              <a:latin typeface="Helvetica Neue" panose="020B060402020202020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BC3F79-CBF4-A71C-AB9A-03B45B52E68B}"/>
              </a:ext>
            </a:extLst>
          </p:cNvPr>
          <p:cNvSpPr/>
          <p:nvPr/>
        </p:nvSpPr>
        <p:spPr>
          <a:xfrm>
            <a:off x="863600" y="3806825"/>
            <a:ext cx="10161588" cy="81597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60963" tIns="30482" rIns="60963" bIns="30482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Αντικατάσταση του φωτισμού πίστας με φωτιστικά σώματα σύγχρονης</a:t>
            </a:r>
            <a:r>
              <a:rPr lang="en-GB" sz="1600" dirty="0">
                <a:solidFill>
                  <a:srgbClr val="F8F8F8"/>
                </a:solidFill>
                <a:latin typeface="Helvetica Neue" panose="020B0604020202020204" charset="0"/>
              </a:rPr>
              <a:t> 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τεχνολογίας 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Led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 για μείωση της ηλεκτρικής κατανάλωσης. 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1C59E4-2ADB-478F-9444-EF39238C9889}"/>
              </a:ext>
            </a:extLst>
          </p:cNvPr>
          <p:cNvSpPr/>
          <p:nvPr/>
        </p:nvSpPr>
        <p:spPr>
          <a:xfrm>
            <a:off x="863600" y="4703763"/>
            <a:ext cx="10161588" cy="817562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60963" tIns="30482" rIns="60963" bIns="30482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l-GR" sz="1600" dirty="0">
                <a:solidFill>
                  <a:srgbClr val="FFFFFF"/>
                </a:solidFill>
                <a:latin typeface="Helvetica Neue" panose="020B0604020202020204" charset="0"/>
              </a:rPr>
              <a:t>Ενίσχυση προσωπικού καθαριότητας στην επόμενη διαγωνιστική διαδικασία της</a:t>
            </a:r>
            <a:r>
              <a:rPr lang="en-GB" sz="1600" dirty="0">
                <a:solidFill>
                  <a:srgbClr val="FFFFFF"/>
                </a:solidFill>
                <a:latin typeface="Helvetica Neue" panose="020B0604020202020204" charset="0"/>
              </a:rPr>
              <a:t> </a:t>
            </a:r>
            <a:r>
              <a:rPr lang="el-GR" sz="1600" dirty="0">
                <a:solidFill>
                  <a:srgbClr val="FFFFFF"/>
                </a:solidFill>
                <a:latin typeface="Helvetica Neue" panose="020B0604020202020204" charset="0"/>
              </a:rPr>
              <a:t>νέας σύμβασης καθαριότητας του Αερολιμένα. </a:t>
            </a:r>
            <a:endParaRPr lang="el-GR" dirty="0">
              <a:solidFill>
                <a:srgbClr val="FFFFFF"/>
              </a:solidFill>
              <a:latin typeface="Helvetica Neue" panose="020B060402020202020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0949C1-9A2B-A315-C101-8541DA6AEB79}"/>
              </a:ext>
            </a:extLst>
          </p:cNvPr>
          <p:cNvSpPr/>
          <p:nvPr/>
        </p:nvSpPr>
        <p:spPr>
          <a:xfrm>
            <a:off x="863600" y="5599113"/>
            <a:ext cx="10161588" cy="8636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60963" tIns="30482" rIns="60963" bIns="30482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Ορισμός 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project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 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manager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 για τη διαδικασία ORAT (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Operational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 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Readiness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 and</a:t>
            </a:r>
            <a:r>
              <a:rPr lang="en-GB" sz="1600" dirty="0">
                <a:solidFill>
                  <a:srgbClr val="F8F8F8"/>
                </a:solidFill>
                <a:latin typeface="Helvetica Neue" panose="020B0604020202020204" charset="0"/>
              </a:rPr>
              <a:t> 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Airport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 </a:t>
            </a:r>
            <a:r>
              <a:rPr lang="el-GR" sz="1600" dirty="0" err="1">
                <a:solidFill>
                  <a:srgbClr val="F8F8F8"/>
                </a:solidFill>
                <a:latin typeface="Helvetica Neue" panose="020B0604020202020204" charset="0"/>
              </a:rPr>
              <a:t>Transfer</a:t>
            </a:r>
            <a:r>
              <a:rPr lang="el-GR" sz="1600" dirty="0">
                <a:solidFill>
                  <a:srgbClr val="F8F8F8"/>
                </a:solidFill>
                <a:latin typeface="Helvetica Neue" panose="020B0604020202020204" charset="0"/>
              </a:rPr>
              <a:t>), με στόχο την οργάνωση, συντονισμό και επίβλεψη της ομαλής μεταφοράς των λειτουργιών του υφιστάμενου αεροδρόμιου (κυρίως αεροναυτιλία) στο νέο αεροδρόμιο στο Καστέλι. </a:t>
            </a:r>
          </a:p>
        </p:txBody>
      </p:sp>
      <p:sp>
        <p:nvSpPr>
          <p:cNvPr id="19468" name="TextBox 3">
            <a:extLst>
              <a:ext uri="{FF2B5EF4-FFF2-40B4-BE49-F238E27FC236}">
                <a16:creationId xmlns:a16="http://schemas.microsoft.com/office/drawing/2014/main" id="{9937E9D2-2BA2-F040-2E60-01D35073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666750"/>
            <a:ext cx="6151563" cy="3683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l-GR" altLang="el-GR" sz="1800" b="1">
                <a:solidFill>
                  <a:srgbClr val="F8F8F8"/>
                </a:solidFill>
                <a:latin typeface="Helvetica Neue" charset="0"/>
                <a:sym typeface="Helvetica Neue" charset="0"/>
              </a:rPr>
              <a:t>Μελλοντικές εργασίες αναβάθμισης</a:t>
            </a:r>
            <a:endParaRPr lang="en-GB" altLang="en-US" sz="1800">
              <a:solidFill>
                <a:srgbClr val="F8F8F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509;g1368ca36c0d_2_633">
            <a:extLst>
              <a:ext uri="{FF2B5EF4-FFF2-40B4-BE49-F238E27FC236}">
                <a16:creationId xmlns:a16="http://schemas.microsoft.com/office/drawing/2014/main" id="{F3DFCC8E-25F7-25AD-C7D2-25C17D6D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0483" name="Google Shape;515;g1368ca36c0d_2_633">
            <a:extLst>
              <a:ext uri="{FF2B5EF4-FFF2-40B4-BE49-F238E27FC236}">
                <a16:creationId xmlns:a16="http://schemas.microsoft.com/office/drawing/2014/main" id="{58482656-5953-FE1E-29F8-87C4E3372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D360232-77C6-42E3-90F4-696C2FF80CA6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23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20484" name="Google Shape;516;g1368ca36c0d_2_633">
            <a:extLst>
              <a:ext uri="{FF2B5EF4-FFF2-40B4-BE49-F238E27FC236}">
                <a16:creationId xmlns:a16="http://schemas.microsoft.com/office/drawing/2014/main" id="{9E186B25-2B85-6A89-A230-0CB8DEF629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oogle Shape;517;g1368ca36c0d_2_633">
            <a:extLst>
              <a:ext uri="{FF2B5EF4-FFF2-40B4-BE49-F238E27FC236}">
                <a16:creationId xmlns:a16="http://schemas.microsoft.com/office/drawing/2014/main" id="{CF55C475-B17E-D066-B272-CD83C2A526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Google Shape;518;g1368ca36c0d_2_633">
            <a:extLst>
              <a:ext uri="{FF2B5EF4-FFF2-40B4-BE49-F238E27FC236}">
                <a16:creationId xmlns:a16="http://schemas.microsoft.com/office/drawing/2014/main" id="{6E1BB7FA-B2A7-B50D-3051-923F89C278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0AC4A54B-D9E8-6B56-67EC-4C8984462C9A}"/>
              </a:ext>
            </a:extLst>
          </p:cNvPr>
          <p:cNvSpPr txBox="1"/>
          <p:nvPr/>
        </p:nvSpPr>
        <p:spPr>
          <a:xfrm>
            <a:off x="0" y="0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Αξιοποίηση Υφιστάμενου Αεροδρομίου Ηρακλείου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0488" name="Google Shape;514;g1368ca36c0d_2_633">
            <a:extLst>
              <a:ext uri="{FF2B5EF4-FFF2-40B4-BE49-F238E27FC236}">
                <a16:creationId xmlns:a16="http://schemas.microsoft.com/office/drawing/2014/main" id="{78FEC70A-B8A2-1C0E-E3E9-356E3B2A1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1E447E4A-F2DA-613C-86EA-29ED39F2D4C3}"/>
              </a:ext>
            </a:extLst>
          </p:cNvPr>
          <p:cNvSpPr/>
          <p:nvPr/>
        </p:nvSpPr>
        <p:spPr>
          <a:xfrm>
            <a:off x="790575" y="1193800"/>
            <a:ext cx="10504488" cy="44259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Το έργο «Δράσεις Ωρίμανσης – Οδικός Χάρτης για την αξιοποίηση του πρώην αεροδρομίου Νίκος Καζαντζάκης», εντάχθηκε στο Αναπτυξιακό Πρόγραμμα Συμβάσεων Στρατηγικής Σημασίας, με δικαιούχο το Υπουργείο Υποδομών και Μεταφορών.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Το ΤΑΙΠΕΔ ορίστηκε ως φορέας ωρίμανσης, διενέργειας της διαγωνιστικής διαδικασίας και παρακολούθησης της εκτέλεσης της σύμβασης έργου.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Μετά τη συνεδρίαση της Κυβερνητικής Επιτροπής Συμβάσεων Στρατηγικής Σημασίας, 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21.05.2024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το ΤΑΙΠΕΔ ορίστηκε αρμόδιο για την εκπόνηση της μελέτης σκοπιμότητας.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Σε αυτό το πλαίσιο το ΤΑΙΠΕΔ προέβη στην επιλογή νομικού και τεχνικού συμβούλου για την πλήρη αποσαφήνιση και αποτύπωση της υφιστάμενης κατάστασης της έκτασης από νομικής και τεχνικής πλευράς.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Υπάρχει επικοινωνία και συνεργασία με την Τοπική Αυτοδιοίκηση.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6F8A2992-3D2B-E42E-A659-091BCE7138E8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9744E2B2-C029-5185-8A8A-8EC87EC83FD0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48;p1">
            <a:extLst>
              <a:ext uri="{FF2B5EF4-FFF2-40B4-BE49-F238E27FC236}">
                <a16:creationId xmlns:a16="http://schemas.microsoft.com/office/drawing/2014/main" id="{387D883D-3D92-756B-F215-330F2D9B096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857500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n-US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Αξιοποίηση του </a:t>
            </a: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Υ</a:t>
            </a:r>
            <a:r>
              <a:rPr lang="en-US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δάτινου </a:t>
            </a: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Δ</a:t>
            </a:r>
            <a:r>
              <a:rPr lang="en-US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υναμικού του Ταυρωνίτη Ποταμού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3373B6-61FB-145E-5490-00EFCAEA1D62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509;g1368ca36c0d_2_633">
            <a:extLst>
              <a:ext uri="{FF2B5EF4-FFF2-40B4-BE49-F238E27FC236}">
                <a16:creationId xmlns:a16="http://schemas.microsoft.com/office/drawing/2014/main" id="{2D138330-42EB-B18E-1D64-6C4D1B98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2531" name="Google Shape;515;g1368ca36c0d_2_633">
            <a:extLst>
              <a:ext uri="{FF2B5EF4-FFF2-40B4-BE49-F238E27FC236}">
                <a16:creationId xmlns:a16="http://schemas.microsoft.com/office/drawing/2014/main" id="{DDAEC1FF-1AA1-D0FB-62F6-AF8F0888D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F92001BC-A4E6-4BBA-A062-24FC9C69FA1C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25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22532" name="Google Shape;516;g1368ca36c0d_2_633">
            <a:extLst>
              <a:ext uri="{FF2B5EF4-FFF2-40B4-BE49-F238E27FC236}">
                <a16:creationId xmlns:a16="http://schemas.microsoft.com/office/drawing/2014/main" id="{0AE7A9E3-C23A-D317-8B01-4FAD65918E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oogle Shape;517;g1368ca36c0d_2_633">
            <a:extLst>
              <a:ext uri="{FF2B5EF4-FFF2-40B4-BE49-F238E27FC236}">
                <a16:creationId xmlns:a16="http://schemas.microsoft.com/office/drawing/2014/main" id="{465099EC-7F91-0F39-058D-ADBF3B936FD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Google Shape;518;g1368ca36c0d_2_633">
            <a:extLst>
              <a:ext uri="{FF2B5EF4-FFF2-40B4-BE49-F238E27FC236}">
                <a16:creationId xmlns:a16="http://schemas.microsoft.com/office/drawing/2014/main" id="{39392990-E834-3F1A-1018-4E22113871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4A37FE9C-A9A0-F59A-E031-F070203E83FB}"/>
              </a:ext>
            </a:extLst>
          </p:cNvPr>
          <p:cNvSpPr txBox="1"/>
          <p:nvPr/>
        </p:nvSpPr>
        <p:spPr>
          <a:xfrm>
            <a:off x="0" y="0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Αξιοποίηση του Υδάτινου Δυναμικού του </a:t>
            </a:r>
            <a:r>
              <a:rPr lang="el-GR" altLang="el-GR" sz="2000" b="1" dirty="0" err="1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Ταυρωνίτη</a:t>
            </a: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 Ποταμού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2536" name="Google Shape;514;g1368ca36c0d_2_633">
            <a:extLst>
              <a:ext uri="{FF2B5EF4-FFF2-40B4-BE49-F238E27FC236}">
                <a16:creationId xmlns:a16="http://schemas.microsoft.com/office/drawing/2014/main" id="{36C87FD5-A66C-E817-00DA-71BB9E3F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9AEB2C75-4109-E097-DA47-DC515F5F30E5}"/>
              </a:ext>
            </a:extLst>
          </p:cNvPr>
          <p:cNvSpPr/>
          <p:nvPr/>
        </p:nvSpPr>
        <p:spPr>
          <a:xfrm>
            <a:off x="790575" y="1193800"/>
            <a:ext cx="10504488" cy="4057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Έργο ΣΔΙΤ, για τη μελέτη, κατασκευή, χρηματοδότηση, συντήρηση και λειτουργία του υδάτινου δυναμικού του ποταμού, με προϋπολογισμό δημοπράτησης περίπου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€267 εκατ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Συνολική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συμβαστική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διάρκεια έργου τα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30 έτη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για την κατασκευή (περίοδος κατασκευής) και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26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λειτουργίας (περίοδος λειτουργίας).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Ο διαγωνισμός συνεχίζεται, με την προετοιμασία των τευχών για την Β1 φάση του ανταγωνιστικού διαλόγου.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Πρόσφατα, το έργο εντάχθηκε στο Πρόγραμμα Δημοσίων Επενδύσεων, με προϋπολογισμό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€410.000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για την ωρίμανση των μελετών προκειμένου να εκκινήσει η φάση του ανταγωνιστικού διαλόγου.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Είναι απαραίτητη η ωρίμανση του έργου με την εκπόνηση των μελετών, προκειμένου να εκδοθεί η Απόφαση Έγκρισης Περιβαλλοντικών Όρων (ΑΕΠΟ) του έργου, η οποία είναι προϋπόθεση για την υποβολή των δεσμευτικών προσφορών των συμμετεχόντων.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6A89EDA4-A86E-7CD4-6817-C4C8FA8FE741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2C1B764F-0A69-7F56-A125-9D04CA37FB21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8;p1">
            <a:extLst>
              <a:ext uri="{FF2B5EF4-FFF2-40B4-BE49-F238E27FC236}">
                <a16:creationId xmlns:a16="http://schemas.microsoft.com/office/drawing/2014/main" id="{ABEB23B7-F7D8-7CAF-F1F3-7D9D485F51F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857500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Συμπληρωματικά Έργα και </a:t>
            </a:r>
            <a:b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</a:b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Ενίσχυση του Ταμιευτήρα Μπραμιανού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22B8A8-B29E-291C-E8C3-75130403E3BE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oogle Shape;405;g1368ca36c0d_2_466">
            <a:extLst>
              <a:ext uri="{FF2B5EF4-FFF2-40B4-BE49-F238E27FC236}">
                <a16:creationId xmlns:a16="http://schemas.microsoft.com/office/drawing/2014/main" id="{E244A54C-28C4-7C97-73BC-54422B302E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425" y="5497513"/>
            <a:ext cx="490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Google Shape;406;g1368ca36c0d_2_466">
            <a:extLst>
              <a:ext uri="{FF2B5EF4-FFF2-40B4-BE49-F238E27FC236}">
                <a16:creationId xmlns:a16="http://schemas.microsoft.com/office/drawing/2014/main" id="{66D4C6F4-302C-787C-9BFF-EF2D1D925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71438099-941E-4323-A302-7A2754A38770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27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sp>
        <p:nvSpPr>
          <p:cNvPr id="407" name="Google Shape;407;g1368ca36c0d_2_466">
            <a:extLst>
              <a:ext uri="{FF2B5EF4-FFF2-40B4-BE49-F238E27FC236}">
                <a16:creationId xmlns:a16="http://schemas.microsoft.com/office/drawing/2014/main" id="{D9A213B9-53A7-2DA8-AAE0-A8530904B181}"/>
              </a:ext>
            </a:extLst>
          </p:cNvPr>
          <p:cNvSpPr/>
          <p:nvPr/>
        </p:nvSpPr>
        <p:spPr>
          <a:xfrm>
            <a:off x="1376363" y="1595438"/>
            <a:ext cx="4103687" cy="1979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01" name="Google Shape;408;g1368ca36c0d_2_466">
            <a:extLst>
              <a:ext uri="{FF2B5EF4-FFF2-40B4-BE49-F238E27FC236}">
                <a16:creationId xmlns:a16="http://schemas.microsoft.com/office/drawing/2014/main" id="{FE9FB5C0-586D-DF97-9683-66EE3EF24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894138"/>
            <a:ext cx="4073525" cy="19796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  <a:defRPr/>
            </a:pPr>
            <a:endParaRPr lang="el-GR" altLang="el-GR"/>
          </a:p>
        </p:txBody>
      </p:sp>
      <p:sp>
        <p:nvSpPr>
          <p:cNvPr id="24582" name="Google Shape;409;g1368ca36c0d_2_466">
            <a:extLst>
              <a:ext uri="{FF2B5EF4-FFF2-40B4-BE49-F238E27FC236}">
                <a16:creationId xmlns:a16="http://schemas.microsoft.com/office/drawing/2014/main" id="{535F0BF4-B533-F82D-98CD-68D71896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1619250"/>
            <a:ext cx="4103688" cy="1979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24583" name="Google Shape;410;g1368ca36c0d_2_466">
            <a:extLst>
              <a:ext uri="{FF2B5EF4-FFF2-40B4-BE49-F238E27FC236}">
                <a16:creationId xmlns:a16="http://schemas.microsoft.com/office/drawing/2014/main" id="{895CA7A2-EFA1-BFC3-99F8-35FE055E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024063"/>
            <a:ext cx="3335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Προϋπολογισμός: €53,5 εκατ. 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με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 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εξασφαλισμένη χρηματοδότηση από το ΕΣΠΑ 2021-2027.</a:t>
            </a:r>
          </a:p>
        </p:txBody>
      </p:sp>
      <p:sp>
        <p:nvSpPr>
          <p:cNvPr id="80904" name="Google Shape;411;g1368ca36c0d_2_466">
            <a:extLst>
              <a:ext uri="{FF2B5EF4-FFF2-40B4-BE49-F238E27FC236}">
                <a16:creationId xmlns:a16="http://schemas.microsoft.com/office/drawing/2014/main" id="{ABA7071E-91E3-E295-657F-D501F764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1728788"/>
            <a:ext cx="37941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F8F8F8"/>
              </a:buClr>
              <a:buSzPts val="1600"/>
              <a:defRPr/>
            </a:pP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Το έργο αποτελείται από 3 διακριτά τμήματα:</a:t>
            </a:r>
          </a:p>
          <a:p>
            <a:pPr marL="285750" indent="-285750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Κατασκευή συμπληρωματικών έργων φράγματος </a:t>
            </a:r>
            <a:r>
              <a:rPr lang="el-GR" altLang="el-GR" sz="1600" dirty="0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Μπραμιανού</a:t>
            </a: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  <a:endParaRPr lang="en-GB" altLang="el-GR" sz="1600" dirty="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marL="285750" indent="-285750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Κατασκευή αντιπλημμυρικών έργων περιοχή </a:t>
            </a:r>
            <a:r>
              <a:rPr lang="el-GR" altLang="el-GR" sz="1600" dirty="0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Γρα</a:t>
            </a: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</a:t>
            </a:r>
            <a:r>
              <a:rPr lang="el-GR" altLang="el-GR" sz="1600" dirty="0" err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Λυγιάς</a:t>
            </a: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marL="285750" indent="-285750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l-GR" altLang="el-GR" sz="1600" dirty="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Κατασκευή του φράγματος Μύρτου.</a:t>
            </a:r>
          </a:p>
        </p:txBody>
      </p:sp>
      <p:sp>
        <p:nvSpPr>
          <p:cNvPr id="24585" name="Google Shape;416;g1368ca36c0d_2_466">
            <a:extLst>
              <a:ext uri="{FF2B5EF4-FFF2-40B4-BE49-F238E27FC236}">
                <a16:creationId xmlns:a16="http://schemas.microsoft.com/office/drawing/2014/main" id="{B5A0469B-69F8-C86C-4F0E-00067709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1408113"/>
            <a:ext cx="379413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24586" name="Google Shape;417;g1368ca36c0d_2_466">
            <a:extLst>
              <a:ext uri="{FF2B5EF4-FFF2-40B4-BE49-F238E27FC236}">
                <a16:creationId xmlns:a16="http://schemas.microsoft.com/office/drawing/2014/main" id="{4D692445-04C6-AB61-2B62-85297A02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2338" y="1422400"/>
            <a:ext cx="37941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24587" name="Google Shape;421;g1368ca36c0d_2_466">
            <a:extLst>
              <a:ext uri="{FF2B5EF4-FFF2-40B4-BE49-F238E27FC236}">
                <a16:creationId xmlns:a16="http://schemas.microsoft.com/office/drawing/2014/main" id="{17A1351C-942D-E658-0C45-17C5F9AC5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438" y="5054600"/>
            <a:ext cx="1600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20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131</a:t>
            </a:r>
            <a:r>
              <a:rPr lang="en-GB" altLang="el-GR" sz="20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,</a:t>
            </a:r>
            <a:r>
              <a:rPr lang="el-GR" altLang="el-GR" sz="20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449</a:t>
            </a:r>
            <a:r>
              <a:rPr lang="el-GR" altLang="el-GR" sz="20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</a:t>
            </a:r>
            <a:r>
              <a:rPr lang="en-GB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beneficiary families in 2020-2021</a:t>
            </a:r>
            <a:endParaRPr lang="en-US" altLang="el-GR" sz="1100">
              <a:latin typeface="Helvetica Neue" charset="0"/>
              <a:sym typeface="Helvetica Neue" charset="0"/>
            </a:endParaRPr>
          </a:p>
        </p:txBody>
      </p:sp>
      <p:sp>
        <p:nvSpPr>
          <p:cNvPr id="24588" name="Google Shape;427;g1368ca36c0d_2_466">
            <a:extLst>
              <a:ext uri="{FF2B5EF4-FFF2-40B4-BE49-F238E27FC236}">
                <a16:creationId xmlns:a16="http://schemas.microsoft.com/office/drawing/2014/main" id="{13748085-5046-3A50-0AD4-A9C18C1E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87488"/>
            <a:ext cx="13636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i"/>
              <a:buNone/>
            </a:pPr>
            <a:r>
              <a:rPr lang="el-GR" altLang="el-GR" sz="1900" b="1">
                <a:solidFill>
                  <a:srgbClr val="DE6A10"/>
                </a:solidFill>
                <a:latin typeface="Helvetica Neue" charset="0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24589" name="Google Shape;428;g1368ca36c0d_2_466">
            <a:extLst>
              <a:ext uri="{FF2B5EF4-FFF2-40B4-BE49-F238E27FC236}">
                <a16:creationId xmlns:a16="http://schemas.microsoft.com/office/drawing/2014/main" id="{496D07D1-D940-0E19-E62F-BF80A2E51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1495425"/>
            <a:ext cx="23193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i"/>
              <a:buNone/>
            </a:pPr>
            <a:r>
              <a:rPr lang="el-GR" altLang="el-GR" sz="1900" b="1">
                <a:solidFill>
                  <a:srgbClr val="08A1DC"/>
                </a:solidFill>
                <a:latin typeface="Helvetica Neue" charset="0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en-US" altLang="el-GR" sz="1900" b="1">
              <a:solidFill>
                <a:srgbClr val="08A1DC"/>
              </a:solidFill>
              <a:latin typeface="Helvetica Neue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0" name="Google Shape;431;g1368ca36c0d_2_466">
            <a:extLst>
              <a:ext uri="{FF2B5EF4-FFF2-40B4-BE49-F238E27FC236}">
                <a16:creationId xmlns:a16="http://schemas.microsoft.com/office/drawing/2014/main" id="{71059A64-990D-F469-34EE-60070189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3" y="3748088"/>
            <a:ext cx="381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80916" name="Google Shape;432;g1368ca36c0d_2_466">
            <a:extLst>
              <a:ext uri="{FF2B5EF4-FFF2-40B4-BE49-F238E27FC236}">
                <a16:creationId xmlns:a16="http://schemas.microsoft.com/office/drawing/2014/main" id="{CD9FEF7A-3A62-626D-C14A-FC906876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819525"/>
            <a:ext cx="13128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Oi"/>
              <a:buNone/>
              <a:defRPr/>
            </a:pPr>
            <a:r>
              <a:rPr lang="el-GR" altLang="el-GR" sz="1900" b="1" dirty="0">
                <a:solidFill>
                  <a:schemeClr val="bg2">
                    <a:lumMod val="75000"/>
                  </a:schemeClr>
                </a:solidFill>
                <a:latin typeface="Helvetica Neue" panose="020B0604020202020204" charset="0"/>
                <a:cs typeface="Calibri" pitchFamily="34" charset="0"/>
                <a:sym typeface="Calibri" pitchFamily="34" charset="0"/>
              </a:rPr>
              <a:t>3</a:t>
            </a:r>
            <a:endParaRPr lang="en-US" altLang="el-GR" sz="1900" b="1" dirty="0">
              <a:solidFill>
                <a:schemeClr val="bg2">
                  <a:lumMod val="75000"/>
                </a:schemeClr>
              </a:solidFill>
              <a:latin typeface="Helvetica Neue" panose="020B060402020202020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6" name="Google Shape;530;g1368ca36c0d_2_633">
            <a:extLst>
              <a:ext uri="{FF2B5EF4-FFF2-40B4-BE49-F238E27FC236}">
                <a16:creationId xmlns:a16="http://schemas.microsoft.com/office/drawing/2014/main" id="{07D28C72-8AD1-888A-EA7C-848E6AE9A7B4}"/>
              </a:ext>
            </a:extLst>
          </p:cNvPr>
          <p:cNvSpPr txBox="1"/>
          <p:nvPr/>
        </p:nvSpPr>
        <p:spPr>
          <a:xfrm>
            <a:off x="0" y="0"/>
            <a:ext cx="9010650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Συμπληρωματικά Έργα και Ενίσχυση του Ταμιευτήρα </a:t>
            </a:r>
            <a:r>
              <a:rPr lang="el-GR" altLang="el-GR" sz="2000" b="1" dirty="0" err="1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Μπραμιανού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6" name="Google Shape;529;g1368ca36c0d_2_633">
            <a:extLst>
              <a:ext uri="{FF2B5EF4-FFF2-40B4-BE49-F238E27FC236}">
                <a16:creationId xmlns:a16="http://schemas.microsoft.com/office/drawing/2014/main" id="{6E19F845-8B24-AB14-D79D-E511DCCAF4BD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94" name="Google Shape;410;g1368ca36c0d_2_466">
            <a:extLst>
              <a:ext uri="{FF2B5EF4-FFF2-40B4-BE49-F238E27FC236}">
                <a16:creationId xmlns:a16="http://schemas.microsoft.com/office/drawing/2014/main" id="{DF8226AD-4F2C-AF0C-C1A0-370F00AD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3978275"/>
            <a:ext cx="31607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30.08.2024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: Κατακύρωση του έργου στον Ανάδοχο.</a:t>
            </a:r>
          </a:p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18.09.2024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: Αποστολή του φακέλου στο Ελεγκτικό Συνέδριο (και συμπληρωματικά στοιχεία μετά από απόφαση ΥΠΥΜΕ –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28.11.2024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E8FF75-D3E9-8869-F3C4-1F37D509A74A}"/>
              </a:ext>
            </a:extLst>
          </p:cNvPr>
          <p:cNvSpPr/>
          <p:nvPr/>
        </p:nvSpPr>
        <p:spPr>
          <a:xfrm>
            <a:off x="9058275" y="63500"/>
            <a:ext cx="292258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3" name="Freeform 81">
            <a:extLst>
              <a:ext uri="{FF2B5EF4-FFF2-40B4-BE49-F238E27FC236}">
                <a16:creationId xmlns:a16="http://schemas.microsoft.com/office/drawing/2014/main" id="{3EEFA684-CEAF-8430-A230-0CE4887596E3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4" name="Google Shape;409;g1368ca36c0d_2_466">
            <a:extLst>
              <a:ext uri="{FF2B5EF4-FFF2-40B4-BE49-F238E27FC236}">
                <a16:creationId xmlns:a16="http://schemas.microsoft.com/office/drawing/2014/main" id="{892C5B12-6894-C312-3707-5A3E952BD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848100"/>
            <a:ext cx="4103688" cy="20256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  <a:defRPr/>
            </a:pPr>
            <a:endParaRPr lang="el-GR" altLang="el-GR"/>
          </a:p>
        </p:txBody>
      </p:sp>
      <p:sp>
        <p:nvSpPr>
          <p:cNvPr id="24598" name="Google Shape;411;g1368ca36c0d_2_466">
            <a:extLst>
              <a:ext uri="{FF2B5EF4-FFF2-40B4-BE49-F238E27FC236}">
                <a16:creationId xmlns:a16="http://schemas.microsoft.com/office/drawing/2014/main" id="{BF611358-5BD5-79AC-D0EF-9FD16EEE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4081463"/>
            <a:ext cx="34163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8F8F8"/>
              </a:buClr>
              <a:buSzPts val="1600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Έπεται η προέγκριση της Διαχειριστικής Αρχής, η ενημέρωση της αρμόδιας Επιτροπής της Βουλής και η πρόσκληση προς τον ανάδοχο για υπογραφή της σύμβασης.</a:t>
            </a:r>
          </a:p>
        </p:txBody>
      </p:sp>
      <p:sp>
        <p:nvSpPr>
          <p:cNvPr id="24599" name="Google Shape;417;g1368ca36c0d_2_466">
            <a:extLst>
              <a:ext uri="{FF2B5EF4-FFF2-40B4-BE49-F238E27FC236}">
                <a16:creationId xmlns:a16="http://schemas.microsoft.com/office/drawing/2014/main" id="{00F34274-04A2-2D7B-3841-4510B474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538" y="3648075"/>
            <a:ext cx="37941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6" name="Google Shape;428;g1368ca36c0d_2_466">
            <a:extLst>
              <a:ext uri="{FF2B5EF4-FFF2-40B4-BE49-F238E27FC236}">
                <a16:creationId xmlns:a16="http://schemas.microsoft.com/office/drawing/2014/main" id="{4C891942-AA84-67DF-EF98-0F58A9A44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3749675"/>
            <a:ext cx="23193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Oi"/>
              <a:buNone/>
              <a:defRPr/>
            </a:pPr>
            <a:r>
              <a:rPr lang="el-GR" altLang="el-GR" sz="1900" b="1" dirty="0">
                <a:solidFill>
                  <a:schemeClr val="accent6"/>
                </a:solidFill>
                <a:latin typeface="Helvetica Neue" panose="020B0604020202020204" charset="0"/>
                <a:cs typeface="Calibri" pitchFamily="34" charset="0"/>
                <a:sym typeface="Calibri" pitchFamily="34" charset="0"/>
              </a:rPr>
              <a:t>4</a:t>
            </a:r>
            <a:endParaRPr lang="en-US" altLang="el-GR" sz="1900" b="1" dirty="0">
              <a:solidFill>
                <a:schemeClr val="accent6"/>
              </a:solidFill>
              <a:latin typeface="Helvetica Neue" panose="020B060402020202020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48;p1">
            <a:extLst>
              <a:ext uri="{FF2B5EF4-FFF2-40B4-BE49-F238E27FC236}">
                <a16:creationId xmlns:a16="http://schemas.microsoft.com/office/drawing/2014/main" id="{54B1E9EF-904E-9515-DD86-B167F7E6AF1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6447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Κατασκευή του Φράγματος στο Πλατύ και Μελέτη Αρδευτικών Δικτύων Γερακαρίου Ρεθύμνου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23CAD-C131-35FB-1D5C-BF0F7A6A79B9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509;g1368ca36c0d_2_633">
            <a:extLst>
              <a:ext uri="{FF2B5EF4-FFF2-40B4-BE49-F238E27FC236}">
                <a16:creationId xmlns:a16="http://schemas.microsoft.com/office/drawing/2014/main" id="{71881ABA-A966-585F-85D9-46D24082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6627" name="Google Shape;515;g1368ca36c0d_2_633">
            <a:extLst>
              <a:ext uri="{FF2B5EF4-FFF2-40B4-BE49-F238E27FC236}">
                <a16:creationId xmlns:a16="http://schemas.microsoft.com/office/drawing/2014/main" id="{810ED672-ED42-B30B-AAFC-073456AF4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E3508206-6116-49C9-B004-F28112E1E22B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29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26628" name="Google Shape;516;g1368ca36c0d_2_633">
            <a:extLst>
              <a:ext uri="{FF2B5EF4-FFF2-40B4-BE49-F238E27FC236}">
                <a16:creationId xmlns:a16="http://schemas.microsoft.com/office/drawing/2014/main" id="{99C32DB6-3F7A-5D04-62C9-950017B4A48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Google Shape;517;g1368ca36c0d_2_633">
            <a:extLst>
              <a:ext uri="{FF2B5EF4-FFF2-40B4-BE49-F238E27FC236}">
                <a16:creationId xmlns:a16="http://schemas.microsoft.com/office/drawing/2014/main" id="{51B2786E-F41E-AEB8-30E8-F28A01195D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Google Shape;518;g1368ca36c0d_2_633">
            <a:extLst>
              <a:ext uri="{FF2B5EF4-FFF2-40B4-BE49-F238E27FC236}">
                <a16:creationId xmlns:a16="http://schemas.microsoft.com/office/drawing/2014/main" id="{00F167B3-AB1C-E9F7-D8F8-33BAAE74E23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03846CF5-C247-CC4D-13F8-61819C67A8E6}"/>
              </a:ext>
            </a:extLst>
          </p:cNvPr>
          <p:cNvSpPr txBox="1"/>
          <p:nvPr/>
        </p:nvSpPr>
        <p:spPr>
          <a:xfrm>
            <a:off x="0" y="-3175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Κατασκευή του Φράγματος στο Πλατύ Ρεθύμνου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6632" name="Google Shape;514;g1368ca36c0d_2_633">
            <a:extLst>
              <a:ext uri="{FF2B5EF4-FFF2-40B4-BE49-F238E27FC236}">
                <a16:creationId xmlns:a16="http://schemas.microsoft.com/office/drawing/2014/main" id="{10EF3C20-B66B-AE37-3859-D09986E3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CB70B7A7-730D-5039-EDAB-F73EA1499175}"/>
              </a:ext>
            </a:extLst>
          </p:cNvPr>
          <p:cNvSpPr/>
          <p:nvPr/>
        </p:nvSpPr>
        <p:spPr>
          <a:xfrm>
            <a:off x="600075" y="1084263"/>
            <a:ext cx="10694988" cy="5140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Αντικείμενο του έργου είναι η κατασκευή του φράγματος, η κατασκευή αγωγού μεταφοράς νερού στην πεδιάδα της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Μεσσαράς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και η κατασκευή αρδευτικού δικτύου σε περιοχές της Π.Ε. Ρεθύμνου.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Με το έργο, προϋπολογισμού δημοπράτησης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€ 175 εκατ.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θα αρδεύονται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43.500 στρέμματα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Υπεγράφησαν οι Συμβάσεις Χρηματοδότησης από την Ευρωπαϊκή Τράπεζα Επενδύσεων (EIB) και την Τράπεζα του Συμβουλίου της Ευρώπης (CEB), ποσού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€160 εκατ.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Εκδόθηκε, 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03.12.2024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ανακοίνωση πρόθεσης χρηματοδότησης για την υποβολή πρότασης στο «ΤΠΑ Υποδομών και Μεταφορών».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Συντάχθηκε, 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04.12.2024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το Τεχνικό Δελτίο για την ένταξη της Πράξης, η οποία εγκρίθηκε (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06.12.2024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).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Τα κτηματολόγια έχουν συνταχθεί και εγκριθεί, προκειμένου να γίνει η κήρυξη απαλλοτριώσεων.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Εκτιμάται ότι το έργο μπορεί να προκηρυχθεί εντός του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1</a:t>
            </a:r>
            <a:r>
              <a:rPr lang="el-GR" sz="1600" b="1" baseline="30000" dirty="0">
                <a:solidFill>
                  <a:srgbClr val="F8F8F8"/>
                </a:solidFill>
                <a:latin typeface="Helvetica Neue" charset="0"/>
              </a:rPr>
              <a:t>ου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 εξαμήνου 2025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Η διαδικασία του διαγωνισμού διαρκεί έως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12 μήνες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Περίοδος κατασκευής: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5 έτη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από την υπογραφή της σύμβασης.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21075EF5-B9D3-1132-3164-590A545FF7E4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E89B1E08-5F57-C670-8E21-21B3D3344AE2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48;p1">
            <a:extLst>
              <a:ext uri="{FF2B5EF4-FFF2-40B4-BE49-F238E27FC236}">
                <a16:creationId xmlns:a16="http://schemas.microsoft.com/office/drawing/2014/main" id="{B3913B03-769B-8BE5-17E1-7BAD19A8391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857500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Arial" panose="020B0604020202020204" pitchFamily="34" charset="0"/>
              <a:buNone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Helvetica Neue" charset="0"/>
              </a:rPr>
              <a:t>Κατασκευή του Βόρειου Οδικού Άξονα της Κρήτης (BΟΑΚ)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BAB41A-185A-74C3-84C5-7A391364D6F2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509;g1368ca36c0d_2_633">
            <a:extLst>
              <a:ext uri="{FF2B5EF4-FFF2-40B4-BE49-F238E27FC236}">
                <a16:creationId xmlns:a16="http://schemas.microsoft.com/office/drawing/2014/main" id="{D20AE71F-CBA7-C838-8CB3-46BFD69D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7651" name="Google Shape;515;g1368ca36c0d_2_633">
            <a:extLst>
              <a:ext uri="{FF2B5EF4-FFF2-40B4-BE49-F238E27FC236}">
                <a16:creationId xmlns:a16="http://schemas.microsoft.com/office/drawing/2014/main" id="{7A8286D9-A499-53E6-6136-B0A9D7D68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3466750D-F39F-4451-98FA-E58846AEE21B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30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27652" name="Google Shape;516;g1368ca36c0d_2_633">
            <a:extLst>
              <a:ext uri="{FF2B5EF4-FFF2-40B4-BE49-F238E27FC236}">
                <a16:creationId xmlns:a16="http://schemas.microsoft.com/office/drawing/2014/main" id="{A66A0EC4-942A-A2D2-77E4-7A2F233230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oogle Shape;517;g1368ca36c0d_2_633">
            <a:extLst>
              <a:ext uri="{FF2B5EF4-FFF2-40B4-BE49-F238E27FC236}">
                <a16:creationId xmlns:a16="http://schemas.microsoft.com/office/drawing/2014/main" id="{03CD1C7C-E6BA-0FDB-6D9E-3CFD164DA0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Google Shape;518;g1368ca36c0d_2_633">
            <a:extLst>
              <a:ext uri="{FF2B5EF4-FFF2-40B4-BE49-F238E27FC236}">
                <a16:creationId xmlns:a16="http://schemas.microsoft.com/office/drawing/2014/main" id="{82290F53-6906-0E4C-4250-0BF2A2434C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2C5F1593-877C-A474-C8EB-5B2BE3FD322B}"/>
              </a:ext>
            </a:extLst>
          </p:cNvPr>
          <p:cNvSpPr txBox="1"/>
          <p:nvPr/>
        </p:nvSpPr>
        <p:spPr>
          <a:xfrm>
            <a:off x="0" y="-3175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Μελέτη Αρδευτικών Δικτύων </a:t>
            </a:r>
            <a:r>
              <a:rPr lang="el-GR" altLang="el-GR" sz="2000" b="1" dirty="0" err="1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Γερακαρίου</a:t>
            </a: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 Ρεθύμνου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27656" name="Google Shape;514;g1368ca36c0d_2_633">
            <a:extLst>
              <a:ext uri="{FF2B5EF4-FFF2-40B4-BE49-F238E27FC236}">
                <a16:creationId xmlns:a16="http://schemas.microsoft.com/office/drawing/2014/main" id="{8564B714-E474-45E8-2830-543ED1D9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8FCB0215-4420-FD7A-A2B9-F2A4910DACEC}"/>
              </a:ext>
            </a:extLst>
          </p:cNvPr>
          <p:cNvSpPr/>
          <p:nvPr/>
        </p:nvSpPr>
        <p:spPr>
          <a:xfrm>
            <a:off x="654050" y="1193800"/>
            <a:ext cx="10504488" cy="32781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Αντικείμενο του έργου είναι η μελέτη δύο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λιμνοδεξαμενών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στην περιοχή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Γερακαρίου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αρδευτικών δικτύων σε περιοχές του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Γερακαρίου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και κατά μήκος του αγωγού μεταφοράς προς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Μεσσαρά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καθώς και έργων βελτίωσης υφιστάμενης οδοποιίας.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Σκοπός είναι η άρδευση εκτάσεων συνολικής καθαρής αρδευόμενης επιφάνειας 10.500 στρεμμάτων (με δυνατότητα επέκτασης κατά 4.000 στρέμματα).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Η μελέτη, προϋπολογισμού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€1,8 εκατ.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δημοπρατήθηκε 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05.03.2024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Στην παρούσα φάση είναι σε εξέλιξη η διαδικασία ελέγχου των δικαιολογητικών συμμετοχής και η βαθμολόγηση των τεχνικών προσφορών των συμμετεχόντων από την Επιτροπή Διαγωνισμού.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CBD1F51E-AEF7-E04C-2C91-AC35E8110A01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E6488EB2-4F12-70C0-6631-855BF9268108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48;p1">
            <a:extLst>
              <a:ext uri="{FF2B5EF4-FFF2-40B4-BE49-F238E27FC236}">
                <a16:creationId xmlns:a16="http://schemas.microsoft.com/office/drawing/2014/main" id="{5D95BADF-A47D-8D6C-115B-E716589DDAB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6447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Αξιοποίηση Ταμιευτήρα Φράγματος Ποταμών Αμαρίου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8D6C8-F7D1-F19C-00F0-B4490FDF5AC7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oogle Shape;405;g1368ca36c0d_2_466">
            <a:extLst>
              <a:ext uri="{FF2B5EF4-FFF2-40B4-BE49-F238E27FC236}">
                <a16:creationId xmlns:a16="http://schemas.microsoft.com/office/drawing/2014/main" id="{862D0127-DB82-36EE-4E0A-BE508641A6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425" y="5497513"/>
            <a:ext cx="490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Google Shape;406;g1368ca36c0d_2_466">
            <a:extLst>
              <a:ext uri="{FF2B5EF4-FFF2-40B4-BE49-F238E27FC236}">
                <a16:creationId xmlns:a16="http://schemas.microsoft.com/office/drawing/2014/main" id="{5DF762C5-AFE0-4731-B99F-C3CF7AB14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D410CA12-E004-4809-8153-2207DD57C0A8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32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sp>
        <p:nvSpPr>
          <p:cNvPr id="407" name="Google Shape;407;g1368ca36c0d_2_466">
            <a:extLst>
              <a:ext uri="{FF2B5EF4-FFF2-40B4-BE49-F238E27FC236}">
                <a16:creationId xmlns:a16="http://schemas.microsoft.com/office/drawing/2014/main" id="{2C73EC08-2106-52E5-26FF-E8521A13ED67}"/>
              </a:ext>
            </a:extLst>
          </p:cNvPr>
          <p:cNvSpPr/>
          <p:nvPr/>
        </p:nvSpPr>
        <p:spPr>
          <a:xfrm>
            <a:off x="1376363" y="1595438"/>
            <a:ext cx="4103687" cy="19796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01" name="Google Shape;408;g1368ca36c0d_2_466">
            <a:extLst>
              <a:ext uri="{FF2B5EF4-FFF2-40B4-BE49-F238E27FC236}">
                <a16:creationId xmlns:a16="http://schemas.microsoft.com/office/drawing/2014/main" id="{597C2E16-6F88-6586-F783-41319D93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3894138"/>
            <a:ext cx="4073525" cy="19796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  <a:defRPr/>
            </a:pPr>
            <a:endParaRPr lang="el-GR" altLang="el-GR"/>
          </a:p>
        </p:txBody>
      </p:sp>
      <p:sp>
        <p:nvSpPr>
          <p:cNvPr id="29702" name="Google Shape;409;g1368ca36c0d_2_466">
            <a:extLst>
              <a:ext uri="{FF2B5EF4-FFF2-40B4-BE49-F238E27FC236}">
                <a16:creationId xmlns:a16="http://schemas.microsoft.com/office/drawing/2014/main" id="{054CFBAC-A927-C305-0B0C-520DF556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1619250"/>
            <a:ext cx="4103688" cy="1979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29703" name="Google Shape;410;g1368ca36c0d_2_466">
            <a:extLst>
              <a:ext uri="{FF2B5EF4-FFF2-40B4-BE49-F238E27FC236}">
                <a16:creationId xmlns:a16="http://schemas.microsoft.com/office/drawing/2014/main" id="{B0640964-F6BD-7EA4-4524-45DDF9444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665288"/>
            <a:ext cx="3335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Το έργο αφορά την εγκατάσταση επεξεργασίας νερού φράγματος ποταμών, που θα καλύπτει τις απαιτήσεις 20ετίας σε νερό ανθρώπινης κατανάλωσης των Δήμων Ρεθύμνου και Μυλοποτάμου (Α’ Φάση).</a:t>
            </a:r>
          </a:p>
        </p:txBody>
      </p:sp>
      <p:sp>
        <p:nvSpPr>
          <p:cNvPr id="29704" name="Google Shape;411;g1368ca36c0d_2_466">
            <a:extLst>
              <a:ext uri="{FF2B5EF4-FFF2-40B4-BE49-F238E27FC236}">
                <a16:creationId xmlns:a16="http://schemas.microsoft.com/office/drawing/2014/main" id="{7C58DFA5-BAA1-1D5A-1B37-C062CB50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938" y="2020888"/>
            <a:ext cx="37941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8F8F8"/>
              </a:buClr>
              <a:buSzPts val="1600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Προϋπολογισμός: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€22,7 εκατ.</a:t>
            </a:r>
          </a:p>
          <a:p>
            <a:pPr eaLnBrk="1" hangingPunct="1">
              <a:buClr>
                <a:srgbClr val="F8F8F8"/>
              </a:buClr>
              <a:buSzPts val="1600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Αναθέτουσα – Προϊσταμένη – Διευθύνουσα Αρχή: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Οργανισμός Ανάπτυξης Κρήτης (Ο.Α.Κ. Α.Ε.)</a:t>
            </a:r>
          </a:p>
        </p:txBody>
      </p:sp>
      <p:sp>
        <p:nvSpPr>
          <p:cNvPr id="29705" name="Google Shape;416;g1368ca36c0d_2_466">
            <a:extLst>
              <a:ext uri="{FF2B5EF4-FFF2-40B4-BE49-F238E27FC236}">
                <a16:creationId xmlns:a16="http://schemas.microsoft.com/office/drawing/2014/main" id="{36725BC7-B37F-AED2-6D2F-F9277AC9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1408113"/>
            <a:ext cx="379413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29706" name="Google Shape;417;g1368ca36c0d_2_466">
            <a:extLst>
              <a:ext uri="{FF2B5EF4-FFF2-40B4-BE49-F238E27FC236}">
                <a16:creationId xmlns:a16="http://schemas.microsoft.com/office/drawing/2014/main" id="{D5A96CE0-7DCD-2881-918B-511FB03A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2338" y="1422400"/>
            <a:ext cx="37941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29707" name="Google Shape;421;g1368ca36c0d_2_466">
            <a:extLst>
              <a:ext uri="{FF2B5EF4-FFF2-40B4-BE49-F238E27FC236}">
                <a16:creationId xmlns:a16="http://schemas.microsoft.com/office/drawing/2014/main" id="{1FFC0FFE-A877-43A2-D1C1-78148AA7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438" y="5054600"/>
            <a:ext cx="1600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20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131</a:t>
            </a:r>
            <a:r>
              <a:rPr lang="en-GB" altLang="el-GR" sz="20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,</a:t>
            </a:r>
            <a:r>
              <a:rPr lang="el-GR" altLang="el-GR" sz="20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449</a:t>
            </a:r>
            <a:r>
              <a:rPr lang="el-GR" altLang="el-GR" sz="20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</a:t>
            </a:r>
            <a:r>
              <a:rPr lang="en-GB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beneficiary families in 2020-2021</a:t>
            </a:r>
            <a:endParaRPr lang="en-US" altLang="el-GR" sz="1100">
              <a:latin typeface="Helvetica Neue" charset="0"/>
              <a:sym typeface="Helvetica Neue" charset="0"/>
            </a:endParaRPr>
          </a:p>
        </p:txBody>
      </p:sp>
      <p:sp>
        <p:nvSpPr>
          <p:cNvPr id="80912" name="Google Shape;427;g1368ca36c0d_2_466">
            <a:extLst>
              <a:ext uri="{FF2B5EF4-FFF2-40B4-BE49-F238E27FC236}">
                <a16:creationId xmlns:a16="http://schemas.microsoft.com/office/drawing/2014/main" id="{BB9FA700-18E9-9ADD-8F62-675398E3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87488"/>
            <a:ext cx="1363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Oi"/>
              <a:buNone/>
              <a:defRPr/>
            </a:pPr>
            <a:r>
              <a:rPr lang="el-GR" altLang="el-GR" sz="1900" b="1" dirty="0">
                <a:solidFill>
                  <a:schemeClr val="accent6"/>
                </a:solidFill>
                <a:latin typeface="Helvetica Neue" panose="020B0604020202020204" charset="0"/>
                <a:cs typeface="Calibri" pitchFamily="34" charset="0"/>
                <a:sym typeface="Calibri" pitchFamily="34" charset="0"/>
              </a:rPr>
              <a:t>1</a:t>
            </a:r>
          </a:p>
        </p:txBody>
      </p:sp>
      <p:sp>
        <p:nvSpPr>
          <p:cNvPr id="29709" name="Google Shape;428;g1368ca36c0d_2_466">
            <a:extLst>
              <a:ext uri="{FF2B5EF4-FFF2-40B4-BE49-F238E27FC236}">
                <a16:creationId xmlns:a16="http://schemas.microsoft.com/office/drawing/2014/main" id="{80A05800-B52A-DED7-E35F-393CC1A4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288" y="1495425"/>
            <a:ext cx="23193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i"/>
              <a:buNone/>
            </a:pPr>
            <a:r>
              <a:rPr lang="el-GR" altLang="el-GR" sz="1900" b="1">
                <a:solidFill>
                  <a:srgbClr val="08A1DC"/>
                </a:solidFill>
                <a:latin typeface="Helvetica Neue" charset="0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en-US" altLang="el-GR" sz="1900" b="1">
              <a:solidFill>
                <a:srgbClr val="08A1DC"/>
              </a:solidFill>
              <a:latin typeface="Helvetica Neue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10" name="Google Shape;431;g1368ca36c0d_2_466">
            <a:extLst>
              <a:ext uri="{FF2B5EF4-FFF2-40B4-BE49-F238E27FC236}">
                <a16:creationId xmlns:a16="http://schemas.microsoft.com/office/drawing/2014/main" id="{EBB2E683-52C6-7B9A-2034-5C409343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3" y="3748088"/>
            <a:ext cx="381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80916" name="Google Shape;432;g1368ca36c0d_2_466">
            <a:extLst>
              <a:ext uri="{FF2B5EF4-FFF2-40B4-BE49-F238E27FC236}">
                <a16:creationId xmlns:a16="http://schemas.microsoft.com/office/drawing/2014/main" id="{3929D8DB-C517-54A1-A36E-6C635886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819525"/>
            <a:ext cx="13128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Oi"/>
              <a:buNone/>
              <a:defRPr/>
            </a:pPr>
            <a:r>
              <a:rPr lang="el-GR" altLang="el-GR" sz="1900" b="1" dirty="0">
                <a:solidFill>
                  <a:schemeClr val="bg2">
                    <a:lumMod val="75000"/>
                  </a:schemeClr>
                </a:solidFill>
                <a:latin typeface="Helvetica Neue" panose="020B0604020202020204" charset="0"/>
                <a:cs typeface="Calibri" pitchFamily="34" charset="0"/>
                <a:sym typeface="Calibri" pitchFamily="34" charset="0"/>
              </a:rPr>
              <a:t>3</a:t>
            </a:r>
            <a:endParaRPr lang="en-US" altLang="el-GR" sz="1900" b="1" dirty="0">
              <a:solidFill>
                <a:schemeClr val="bg2">
                  <a:lumMod val="75000"/>
                </a:schemeClr>
              </a:solidFill>
              <a:latin typeface="Helvetica Neue" panose="020B060402020202020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6" name="Google Shape;530;g1368ca36c0d_2_633">
            <a:extLst>
              <a:ext uri="{FF2B5EF4-FFF2-40B4-BE49-F238E27FC236}">
                <a16:creationId xmlns:a16="http://schemas.microsoft.com/office/drawing/2014/main" id="{99C295AE-78A9-997B-3ACE-1E5250428D80}"/>
              </a:ext>
            </a:extLst>
          </p:cNvPr>
          <p:cNvSpPr txBox="1"/>
          <p:nvPr/>
        </p:nvSpPr>
        <p:spPr>
          <a:xfrm>
            <a:off x="0" y="0"/>
            <a:ext cx="9010650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pitchFamily="34" charset="0"/>
              <a:buNone/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Αξιοποίηση Ταμιευτήρα Φράγματος Ποταμών Αμαρίου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6" name="Google Shape;529;g1368ca36c0d_2_633">
            <a:extLst>
              <a:ext uri="{FF2B5EF4-FFF2-40B4-BE49-F238E27FC236}">
                <a16:creationId xmlns:a16="http://schemas.microsoft.com/office/drawing/2014/main" id="{65AB387B-E4C7-7306-7B6B-F2D501F403B2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14" name="Google Shape;410;g1368ca36c0d_2_466">
            <a:extLst>
              <a:ext uri="{FF2B5EF4-FFF2-40B4-BE49-F238E27FC236}">
                <a16:creationId xmlns:a16="http://schemas.microsoft.com/office/drawing/2014/main" id="{97D71035-07CE-3B0D-452A-21741864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265613"/>
            <a:ext cx="34115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Πρόβλεψη αναγκαίων υποδομών για την επέκταση των Η/Μ έργων της εγκατάστασης για την κάλυψη των αναγκών 40ετίας (Β’ Φάση).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5E275-378D-D7B9-213B-6B07DB282DC9}"/>
              </a:ext>
            </a:extLst>
          </p:cNvPr>
          <p:cNvSpPr/>
          <p:nvPr/>
        </p:nvSpPr>
        <p:spPr>
          <a:xfrm>
            <a:off x="9058275" y="63500"/>
            <a:ext cx="2922588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3" name="Freeform 81">
            <a:extLst>
              <a:ext uri="{FF2B5EF4-FFF2-40B4-BE49-F238E27FC236}">
                <a16:creationId xmlns:a16="http://schemas.microsoft.com/office/drawing/2014/main" id="{7C702A8E-1FF5-15E7-6A94-78B0A5AA5FA0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4" name="Google Shape;409;g1368ca36c0d_2_466">
            <a:extLst>
              <a:ext uri="{FF2B5EF4-FFF2-40B4-BE49-F238E27FC236}">
                <a16:creationId xmlns:a16="http://schemas.microsoft.com/office/drawing/2014/main" id="{70C4CD6D-E11D-87A6-0124-B317F9EC7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848100"/>
            <a:ext cx="4103688" cy="202565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  <a:defRPr/>
            </a:pPr>
            <a:endParaRPr lang="el-GR" altLang="el-GR"/>
          </a:p>
        </p:txBody>
      </p:sp>
      <p:sp>
        <p:nvSpPr>
          <p:cNvPr id="29718" name="Google Shape;411;g1368ca36c0d_2_466">
            <a:extLst>
              <a:ext uri="{FF2B5EF4-FFF2-40B4-BE49-F238E27FC236}">
                <a16:creationId xmlns:a16="http://schemas.microsoft.com/office/drawing/2014/main" id="{ECA2E09C-F894-1976-6E82-E71B43F3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3967163"/>
            <a:ext cx="34163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8F8F8"/>
              </a:buClr>
              <a:buSzPts val="1600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 υπογραφή της Σύμβασης γίνεται σήμερα.</a:t>
            </a:r>
          </a:p>
          <a:p>
            <a:pPr eaLnBrk="1" hangingPunct="1">
              <a:buClr>
                <a:srgbClr val="F8F8F8"/>
              </a:buClr>
              <a:buSzPts val="1600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 προθεσμία ολοκλήρωσης του έργου είναι 42 μήνες από σήμερα (περιλαμβάνεται δοκιμαστική λειτουργία έργων και εγκατάστασης).</a:t>
            </a:r>
          </a:p>
        </p:txBody>
      </p:sp>
      <p:sp>
        <p:nvSpPr>
          <p:cNvPr id="29719" name="Google Shape;417;g1368ca36c0d_2_466">
            <a:extLst>
              <a:ext uri="{FF2B5EF4-FFF2-40B4-BE49-F238E27FC236}">
                <a16:creationId xmlns:a16="http://schemas.microsoft.com/office/drawing/2014/main" id="{37A11B68-726F-855D-D737-60EC3545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538" y="3648075"/>
            <a:ext cx="37941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6" name="Google Shape;428;g1368ca36c0d_2_466">
            <a:extLst>
              <a:ext uri="{FF2B5EF4-FFF2-40B4-BE49-F238E27FC236}">
                <a16:creationId xmlns:a16="http://schemas.microsoft.com/office/drawing/2014/main" id="{0C810227-067C-8F7B-9FCD-865023DA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3749675"/>
            <a:ext cx="23193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Oi"/>
              <a:buNone/>
              <a:defRPr/>
            </a:pPr>
            <a:r>
              <a:rPr lang="el-GR" altLang="el-GR" sz="1900" b="1" dirty="0">
                <a:solidFill>
                  <a:schemeClr val="accent4"/>
                </a:solidFill>
                <a:latin typeface="Helvetica Neue" panose="020B0604020202020204" charset="0"/>
                <a:cs typeface="Calibri" pitchFamily="34" charset="0"/>
                <a:sym typeface="Calibri" pitchFamily="34" charset="0"/>
              </a:rPr>
              <a:t>4</a:t>
            </a:r>
            <a:endParaRPr lang="en-US" altLang="el-GR" sz="1900" b="1" dirty="0">
              <a:solidFill>
                <a:schemeClr val="accent4"/>
              </a:solidFill>
              <a:latin typeface="Helvetica Neue" panose="020B060402020202020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48;p1">
            <a:extLst>
              <a:ext uri="{FF2B5EF4-FFF2-40B4-BE49-F238E27FC236}">
                <a16:creationId xmlns:a16="http://schemas.microsoft.com/office/drawing/2014/main" id="{0B3A08A3-4CDA-3921-51A1-5CE6EDFADBF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9749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 dirty="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Νέο Αστυνομικό Μέγαρο Ρεθύμνου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5A81D-A6FA-1A1A-D2DC-563912CA0961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514;g1368ca36c0d_2_633">
            <a:extLst>
              <a:ext uri="{FF2B5EF4-FFF2-40B4-BE49-F238E27FC236}">
                <a16:creationId xmlns:a16="http://schemas.microsoft.com/office/drawing/2014/main" id="{D8446A4C-0937-2AAF-09DC-69B24074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1747" name="Google Shape;515;g1368ca36c0d_2_633">
            <a:extLst>
              <a:ext uri="{FF2B5EF4-FFF2-40B4-BE49-F238E27FC236}">
                <a16:creationId xmlns:a16="http://schemas.microsoft.com/office/drawing/2014/main" id="{B9829858-70C9-9C5F-E229-DEA3C2FC8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1C3DF2B4-CD69-49B0-B5A8-AEE24596D905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34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31748" name="Google Shape;516;g1368ca36c0d_2_633">
            <a:extLst>
              <a:ext uri="{FF2B5EF4-FFF2-40B4-BE49-F238E27FC236}">
                <a16:creationId xmlns:a16="http://schemas.microsoft.com/office/drawing/2014/main" id="{FFE298E5-F768-AEC7-A829-AAA0DA6A01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Google Shape;517;g1368ca36c0d_2_633">
            <a:extLst>
              <a:ext uri="{FF2B5EF4-FFF2-40B4-BE49-F238E27FC236}">
                <a16:creationId xmlns:a16="http://schemas.microsoft.com/office/drawing/2014/main" id="{C1D42F04-722F-1DFE-6A13-BBA54F0ECB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Google Shape;518;g1368ca36c0d_2_633">
            <a:extLst>
              <a:ext uri="{FF2B5EF4-FFF2-40B4-BE49-F238E27FC236}">
                <a16:creationId xmlns:a16="http://schemas.microsoft.com/office/drawing/2014/main" id="{D0425DF1-68D4-8439-CD90-E00AE42625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5FB551A7-11AE-0115-5764-E0D8B4987541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Νέο Αστυνομικό Μέγαρο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31752" name="Google Shape;514;g1368ca36c0d_2_633">
            <a:extLst>
              <a:ext uri="{FF2B5EF4-FFF2-40B4-BE49-F238E27FC236}">
                <a16:creationId xmlns:a16="http://schemas.microsoft.com/office/drawing/2014/main" id="{6EE33418-4430-821F-4EE6-F0DBFCC7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1753" name="Ορθογώνιο 10">
            <a:extLst>
              <a:ext uri="{FF2B5EF4-FFF2-40B4-BE49-F238E27FC236}">
                <a16:creationId xmlns:a16="http://schemas.microsoft.com/office/drawing/2014/main" id="{A55040C4-476A-E97F-9DB2-303F4605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608138"/>
            <a:ext cx="10504488" cy="1724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1714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Προϋπολογισμός: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€8,5 εκατ. 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Το κτίριο αποτελείται από 4 επίπεδα, με χώρους γραφείων και 2 υπόγεια.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Εκκρεμεί απόφαση του  ΣτΕ σχετικά με την οικοδομική άδεια και έχει ζητηθεί από τον προσωρινό ανάδοχο παράταση της οικονομικής προσφοράς και της εγγυητικής συμμετοχής.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0139D8AD-6AAA-161F-5321-C391244D5F46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Ορθογώνιο 10">
            <a:extLst>
              <a:ext uri="{FF2B5EF4-FFF2-40B4-BE49-F238E27FC236}">
                <a16:creationId xmlns:a16="http://schemas.microsoft.com/office/drawing/2014/main" id="{23F942C1-976C-C855-FC3D-3FB08DBF085B}"/>
              </a:ext>
            </a:extLst>
          </p:cNvPr>
          <p:cNvSpPr/>
          <p:nvPr/>
        </p:nvSpPr>
        <p:spPr>
          <a:xfrm>
            <a:off x="796925" y="1060450"/>
            <a:ext cx="7273925" cy="49053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eaLnBrk="0" hangingPunct="0">
              <a:lnSpc>
                <a:spcPts val="3125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latin typeface="Helvetica Neue" charset="0"/>
                <a:sym typeface="Arial Bold" charset="0"/>
              </a:rPr>
              <a:t>Νέο</a:t>
            </a:r>
            <a:r>
              <a:rPr lang="en-US" sz="18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 </a:t>
            </a:r>
            <a:r>
              <a:rPr lang="el-GR" sz="18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Αστυνομικό Μέγαρο Ρεθύμνου</a:t>
            </a:r>
            <a:endParaRPr lang="en-US" sz="18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7A382-F55D-B8E7-5A55-B194F4C8216B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81B5FF59-B744-33AC-A092-7F9BCFDF1228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48;p1">
            <a:extLst>
              <a:ext uri="{FF2B5EF4-FFF2-40B4-BE49-F238E27FC236}">
                <a16:creationId xmlns:a16="http://schemas.microsoft.com/office/drawing/2014/main" id="{6CA65D06-57D7-67B7-FDC3-AF207F55E684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9749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Κατασκευή και Αναβάθμιση Δικαστικών Μεγάρων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0D2B0-0A8D-9852-3816-32C1DDE51DF2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oogle Shape;405;g1368ca36c0d_2_466">
            <a:extLst>
              <a:ext uri="{FF2B5EF4-FFF2-40B4-BE49-F238E27FC236}">
                <a16:creationId xmlns:a16="http://schemas.microsoft.com/office/drawing/2014/main" id="{7A212D5D-62F4-3B7E-864E-62A3E624E16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425" y="5497513"/>
            <a:ext cx="490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Google Shape;406;g1368ca36c0d_2_466">
            <a:extLst>
              <a:ext uri="{FF2B5EF4-FFF2-40B4-BE49-F238E27FC236}">
                <a16:creationId xmlns:a16="http://schemas.microsoft.com/office/drawing/2014/main" id="{4D63E382-1435-50E8-BC48-19A992C59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58F331E8-A03F-468D-B1F2-3D7A6D94AFCB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36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sp>
        <p:nvSpPr>
          <p:cNvPr id="407" name="Google Shape;407;g1368ca36c0d_2_466">
            <a:extLst>
              <a:ext uri="{FF2B5EF4-FFF2-40B4-BE49-F238E27FC236}">
                <a16:creationId xmlns:a16="http://schemas.microsoft.com/office/drawing/2014/main" id="{9E4823EF-5841-EEB8-642D-F8D031AA7C79}"/>
              </a:ext>
            </a:extLst>
          </p:cNvPr>
          <p:cNvSpPr/>
          <p:nvPr/>
        </p:nvSpPr>
        <p:spPr>
          <a:xfrm>
            <a:off x="1633538" y="1595438"/>
            <a:ext cx="3692525" cy="1865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01" name="Google Shape;408;g1368ca36c0d_2_466">
            <a:extLst>
              <a:ext uri="{FF2B5EF4-FFF2-40B4-BE49-F238E27FC236}">
                <a16:creationId xmlns:a16="http://schemas.microsoft.com/office/drawing/2014/main" id="{CBEFA781-E915-E468-7D5D-3EF98BBE6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633788"/>
            <a:ext cx="3692525" cy="18176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  <a:defRPr/>
            </a:pPr>
            <a:endParaRPr lang="el-GR" altLang="el-GR"/>
          </a:p>
        </p:txBody>
      </p:sp>
      <p:sp>
        <p:nvSpPr>
          <p:cNvPr id="33798" name="Google Shape;409;g1368ca36c0d_2_466">
            <a:extLst>
              <a:ext uri="{FF2B5EF4-FFF2-40B4-BE49-F238E27FC236}">
                <a16:creationId xmlns:a16="http://schemas.microsoft.com/office/drawing/2014/main" id="{FCAE13A6-09D9-6603-DCB3-35EB5CFA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1630363"/>
            <a:ext cx="3692525" cy="185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33799" name="Google Shape;410;g1368ca36c0d_2_466">
            <a:extLst>
              <a:ext uri="{FF2B5EF4-FFF2-40B4-BE49-F238E27FC236}">
                <a16:creationId xmlns:a16="http://schemas.microsoft.com/office/drawing/2014/main" id="{50C5C250-E817-C421-DDB6-1E022676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1798638"/>
            <a:ext cx="32845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Ανέγερση Δικαστικού Μεγάρου Ηρακλείου και ανακατασκευή Δικαστικού Μεγάρου Ρεθύμνου, συντήρησης και διαχείριση αυτών, μέσω ΣΔΙΤ, Π/Υ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€70 εκατ.</a:t>
            </a:r>
          </a:p>
        </p:txBody>
      </p:sp>
      <p:sp>
        <p:nvSpPr>
          <p:cNvPr id="33800" name="Google Shape;411;g1368ca36c0d_2_466">
            <a:extLst>
              <a:ext uri="{FF2B5EF4-FFF2-40B4-BE49-F238E27FC236}">
                <a16:creationId xmlns:a16="http://schemas.microsoft.com/office/drawing/2014/main" id="{C67DE189-30E7-86E2-B1CC-B4A07E3E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1674813"/>
            <a:ext cx="33321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marL="2857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 Διεύθυνση Κτιριακών Υποδομών προκήρυξε Διεθνή Διαγωνισμό, στις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24.11.2023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Με Υπουργική Απόφαση, στις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16.04.2024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, προκρίθηκαν στη Β’ Φάση του διαγωνισμού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5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εταιρείες.</a:t>
            </a:r>
          </a:p>
        </p:txBody>
      </p:sp>
      <p:sp>
        <p:nvSpPr>
          <p:cNvPr id="33801" name="Google Shape;416;g1368ca36c0d_2_466">
            <a:extLst>
              <a:ext uri="{FF2B5EF4-FFF2-40B4-BE49-F238E27FC236}">
                <a16:creationId xmlns:a16="http://schemas.microsoft.com/office/drawing/2014/main" id="{249313D4-FDFA-3420-6AD3-328B44FF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408113"/>
            <a:ext cx="379413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33802" name="Google Shape;417;g1368ca36c0d_2_466">
            <a:extLst>
              <a:ext uri="{FF2B5EF4-FFF2-40B4-BE49-F238E27FC236}">
                <a16:creationId xmlns:a16="http://schemas.microsoft.com/office/drawing/2014/main" id="{776B2250-78D4-888C-A7A7-8DCAE58E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1422400"/>
            <a:ext cx="37941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33803" name="Google Shape;427;g1368ca36c0d_2_466">
            <a:extLst>
              <a:ext uri="{FF2B5EF4-FFF2-40B4-BE49-F238E27FC236}">
                <a16:creationId xmlns:a16="http://schemas.microsoft.com/office/drawing/2014/main" id="{7329B296-DEA1-7A18-6A47-EFFA5CB5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477963"/>
            <a:ext cx="13636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i"/>
              <a:buNone/>
            </a:pPr>
            <a:r>
              <a:rPr lang="el-GR" altLang="el-GR" sz="1900" b="1">
                <a:solidFill>
                  <a:srgbClr val="DE6A1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33804" name="Google Shape;428;g1368ca36c0d_2_466">
            <a:extLst>
              <a:ext uri="{FF2B5EF4-FFF2-40B4-BE49-F238E27FC236}">
                <a16:creationId xmlns:a16="http://schemas.microsoft.com/office/drawing/2014/main" id="{9DF497B0-BE98-029C-627E-581C4761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1500188"/>
            <a:ext cx="23193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i"/>
              <a:buNone/>
            </a:pPr>
            <a:r>
              <a:rPr lang="el-GR" altLang="el-GR" sz="1900" b="1">
                <a:solidFill>
                  <a:srgbClr val="08A1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en-US" altLang="el-GR" sz="1900" b="1">
              <a:solidFill>
                <a:srgbClr val="08A1D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805" name="Google Shape;431;g1368ca36c0d_2_466">
            <a:extLst>
              <a:ext uri="{FF2B5EF4-FFF2-40B4-BE49-F238E27FC236}">
                <a16:creationId xmlns:a16="http://schemas.microsoft.com/office/drawing/2014/main" id="{3B868C12-A93D-07E8-AA1D-76A017B6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25" y="3486150"/>
            <a:ext cx="381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80916" name="Google Shape;432;g1368ca36c0d_2_466">
            <a:extLst>
              <a:ext uri="{FF2B5EF4-FFF2-40B4-BE49-F238E27FC236}">
                <a16:creationId xmlns:a16="http://schemas.microsoft.com/office/drawing/2014/main" id="{03811AD4-608D-6067-4BAC-A5CD653A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3560763"/>
            <a:ext cx="13128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FFFFFF"/>
              </a:buClr>
              <a:buSzPts val="4000"/>
              <a:buFont typeface="Oi"/>
              <a:buNone/>
              <a:defRPr/>
            </a:pPr>
            <a:r>
              <a:rPr lang="el-GR" altLang="el-GR" sz="19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3</a:t>
            </a:r>
            <a:endParaRPr lang="en-US" altLang="el-GR" sz="19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6" name="Google Shape;530;g1368ca36c0d_2_633">
            <a:extLst>
              <a:ext uri="{FF2B5EF4-FFF2-40B4-BE49-F238E27FC236}">
                <a16:creationId xmlns:a16="http://schemas.microsoft.com/office/drawing/2014/main" id="{86499C8E-E293-3A7A-7DE1-2CECB7A87B06}"/>
              </a:ext>
            </a:extLst>
          </p:cNvPr>
          <p:cNvSpPr txBox="1"/>
          <p:nvPr/>
        </p:nvSpPr>
        <p:spPr>
          <a:xfrm>
            <a:off x="0" y="1588"/>
            <a:ext cx="9010650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 Κατασκευή και Αναβάθμιση Δικαστικών Μεγάρων</a:t>
            </a:r>
            <a:endParaRPr lang="en-US" sz="2000" b="1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26" name="Google Shape;529;g1368ca36c0d_2_633">
            <a:extLst>
              <a:ext uri="{FF2B5EF4-FFF2-40B4-BE49-F238E27FC236}">
                <a16:creationId xmlns:a16="http://schemas.microsoft.com/office/drawing/2014/main" id="{B3399353-0A8D-654B-5C49-D0458066AB68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09" name="Google Shape;410;g1368ca36c0d_2_466">
            <a:extLst>
              <a:ext uri="{FF2B5EF4-FFF2-40B4-BE49-F238E27FC236}">
                <a16:creationId xmlns:a16="http://schemas.microsoft.com/office/drawing/2014/main" id="{86CE394D-CF3B-354D-EE6E-80A9C16D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3773488"/>
            <a:ext cx="30368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Σε εξέλιξη η διαγωνιστική διαδικασία, στάδιο Β.Ι «Πρόσκλησης Συμμετοχής σε Διάλογο» της Β’ Φάσης του διεθνούς διαγωνισμού, από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06.08.2024.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E1520F-BB2B-B664-7FB9-C977D37A3F57}"/>
              </a:ext>
            </a:extLst>
          </p:cNvPr>
          <p:cNvSpPr/>
          <p:nvPr/>
        </p:nvSpPr>
        <p:spPr>
          <a:xfrm>
            <a:off x="9070975" y="93663"/>
            <a:ext cx="3122613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A26EE484-5830-5099-7C36-497E1D41F0ED}"/>
              </a:ext>
            </a:extLst>
          </p:cNvPr>
          <p:cNvSpPr/>
          <p:nvPr/>
        </p:nvSpPr>
        <p:spPr>
          <a:xfrm>
            <a:off x="9213850" y="28575"/>
            <a:ext cx="2682875" cy="433388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30" name="Google Shape;409;g1368ca36c0d_2_466">
            <a:extLst>
              <a:ext uri="{FF2B5EF4-FFF2-40B4-BE49-F238E27FC236}">
                <a16:creationId xmlns:a16="http://schemas.microsoft.com/office/drawing/2014/main" id="{2DBF2FF8-E323-3084-E77C-B0AE721E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3638550"/>
            <a:ext cx="3692525" cy="1854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ts val="1400"/>
              <a:buFont typeface="Arial" pitchFamily="34" charset="0"/>
              <a:buNone/>
              <a:defRPr/>
            </a:pPr>
            <a:endParaRPr lang="el-GR" altLang="el-GR"/>
          </a:p>
        </p:txBody>
      </p:sp>
      <p:sp>
        <p:nvSpPr>
          <p:cNvPr id="33813" name="Google Shape;411;g1368ca36c0d_2_466">
            <a:extLst>
              <a:ext uri="{FF2B5EF4-FFF2-40B4-BE49-F238E27FC236}">
                <a16:creationId xmlns:a16="http://schemas.microsoft.com/office/drawing/2014/main" id="{8BF062E1-4D45-3D31-B64A-E6CD332F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751263"/>
            <a:ext cx="33321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 marL="2857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Στις </a:t>
            </a: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07.11.2024</a:t>
            </a: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, εγκρίθηκε το πρακτικό της Β.Ι Φάσης της διαγωνιστικής διαδικασίας.</a:t>
            </a:r>
          </a:p>
          <a:p>
            <a:pPr eaLnBrk="1" hangingPunct="1">
              <a:buClr>
                <a:srgbClr val="F8F8F8"/>
              </a:buClr>
              <a:buSzPts val="1600"/>
              <a:buFont typeface="Arial" panose="020B0604020202020204" pitchFamily="34" charset="0"/>
              <a:buChar char="•"/>
            </a:pPr>
            <a:r>
              <a:rPr lang="el-GR" altLang="el-GR" sz="16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Ο ανταγωνιστικός διάλογος θα διεξαχθεί μετά την ολοκλήρωση των διαδικασιών ωρίμανσης.</a:t>
            </a:r>
          </a:p>
        </p:txBody>
      </p:sp>
      <p:sp>
        <p:nvSpPr>
          <p:cNvPr id="33814" name="Google Shape;417;g1368ca36c0d_2_466">
            <a:extLst>
              <a:ext uri="{FF2B5EF4-FFF2-40B4-BE49-F238E27FC236}">
                <a16:creationId xmlns:a16="http://schemas.microsoft.com/office/drawing/2014/main" id="{AE49A74E-C495-B3E6-648A-3C627CA7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3430588"/>
            <a:ext cx="379413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l-GR" altLang="el-GR"/>
          </a:p>
        </p:txBody>
      </p:sp>
      <p:sp>
        <p:nvSpPr>
          <p:cNvPr id="33815" name="Google Shape;428;g1368ca36c0d_2_466">
            <a:extLst>
              <a:ext uri="{FF2B5EF4-FFF2-40B4-BE49-F238E27FC236}">
                <a16:creationId xmlns:a16="http://schemas.microsoft.com/office/drawing/2014/main" id="{36D2B12B-7CB4-53DB-73F0-8EBF1C0C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508375"/>
            <a:ext cx="23193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ts val="4000"/>
              <a:buFont typeface="Oi"/>
              <a:buNone/>
            </a:pPr>
            <a:r>
              <a:rPr lang="el-GR" altLang="el-GR" sz="1900" b="1">
                <a:solidFill>
                  <a:srgbClr val="08A1D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endParaRPr lang="en-US" altLang="el-GR" sz="1900" b="1">
              <a:solidFill>
                <a:srgbClr val="08A1D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48;p1">
            <a:extLst>
              <a:ext uri="{FF2B5EF4-FFF2-40B4-BE49-F238E27FC236}">
                <a16:creationId xmlns:a16="http://schemas.microsoft.com/office/drawing/2014/main" id="{DCC3D360-5C1B-8AE6-4971-337C2B10298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9749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Αποκατάσταση Βλαβών επί Γεφυρών </a:t>
            </a:r>
            <a:b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</a:b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στον BOΑΚ</a:t>
            </a:r>
            <a:b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</a:br>
            <a:endParaRPr lang="el-GR" altLang="en-US" sz="3600">
              <a:solidFill>
                <a:srgbClr val="FFFFFF"/>
              </a:solidFill>
              <a:latin typeface="Helvetica Neue" charset="0"/>
              <a:cs typeface="Calibri" panose="020F0502020204030204" pitchFamily="34" charset="0"/>
              <a:sym typeface="Arial Bold" panose="020B07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43E280-D15B-E287-A5BB-A5766C60ADF7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509;g1368ca36c0d_2_633">
            <a:extLst>
              <a:ext uri="{FF2B5EF4-FFF2-40B4-BE49-F238E27FC236}">
                <a16:creationId xmlns:a16="http://schemas.microsoft.com/office/drawing/2014/main" id="{C8A7667C-F7B0-CF79-D127-57535CB7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5843" name="Google Shape;515;g1368ca36c0d_2_633">
            <a:extLst>
              <a:ext uri="{FF2B5EF4-FFF2-40B4-BE49-F238E27FC236}">
                <a16:creationId xmlns:a16="http://schemas.microsoft.com/office/drawing/2014/main" id="{ACD1A05F-DB5F-086E-2ACA-7B7AA1117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36F7A78-AC6D-4069-B3CC-C4B6ABA1494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38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35844" name="Google Shape;516;g1368ca36c0d_2_633">
            <a:extLst>
              <a:ext uri="{FF2B5EF4-FFF2-40B4-BE49-F238E27FC236}">
                <a16:creationId xmlns:a16="http://schemas.microsoft.com/office/drawing/2014/main" id="{1E86E11B-4F24-83E6-CCF1-FC496B2928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Google Shape;517;g1368ca36c0d_2_633">
            <a:extLst>
              <a:ext uri="{FF2B5EF4-FFF2-40B4-BE49-F238E27FC236}">
                <a16:creationId xmlns:a16="http://schemas.microsoft.com/office/drawing/2014/main" id="{2F8A2F81-64B4-AB60-DAC6-1DCDC5A94D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oogle Shape;518;g1368ca36c0d_2_633">
            <a:extLst>
              <a:ext uri="{FF2B5EF4-FFF2-40B4-BE49-F238E27FC236}">
                <a16:creationId xmlns:a16="http://schemas.microsoft.com/office/drawing/2014/main" id="{EBEE5B42-7E43-3ECA-5DD9-58CF676CE2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9F5C59F5-CEB9-B8DD-16E5-0707A205FEBB}"/>
              </a:ext>
            </a:extLst>
          </p:cNvPr>
          <p:cNvSpPr txBox="1"/>
          <p:nvPr/>
        </p:nvSpPr>
        <p:spPr>
          <a:xfrm>
            <a:off x="0" y="-3175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Αποκατάσταση Βλαβών επί Γεφυρών στον BOΑΚ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35848" name="Google Shape;514;g1368ca36c0d_2_633">
            <a:extLst>
              <a:ext uri="{FF2B5EF4-FFF2-40B4-BE49-F238E27FC236}">
                <a16:creationId xmlns:a16="http://schemas.microsoft.com/office/drawing/2014/main" id="{8E3A0D82-AEC0-CB61-5099-78884081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B380DCBF-785B-305F-15BB-38C7CA3B650F}"/>
              </a:ext>
            </a:extLst>
          </p:cNvPr>
          <p:cNvSpPr/>
          <p:nvPr/>
        </p:nvSpPr>
        <p:spPr>
          <a:xfrm>
            <a:off x="790575" y="1193800"/>
            <a:ext cx="10504488" cy="3432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15.03.2024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υπήρξε πρόσκληση με τίτλο «Επισκευή βλαβών στις γέφυρες του ΒΟΑΚ».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14.05.2024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κατατέθηκε Τεχνικό Δελτίο Πράξης από την Περιφέρεια Κρήτης.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09.07.2024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εντάχθηκε η Πράξη, ύψους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€10 εκατ.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στο ΤΠΑ Υποδομών και Μεταφορών 2021 - 2025.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Η ημερομηνία έναρξης της πράξης είναι η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1</a:t>
            </a:r>
            <a:r>
              <a:rPr lang="el-GR" sz="1600" b="1" baseline="30000" dirty="0">
                <a:solidFill>
                  <a:srgbClr val="F8F8F8"/>
                </a:solidFill>
                <a:latin typeface="Helvetica Neue" charset="0"/>
              </a:rPr>
              <a:t>η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 Ιανουαρίου 2025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Με το έργο αναμένεται να γίνουν επεμβάσεις αποκατάστασης βλαβών σε γέφυρες των Π.Ε. Ηρακλείου, Ρέθυμνου και Χανίων.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Ενδεικτικές εργασίες: ενίσχυση γεφυρών, σφράγιση ρωγμών, εργασίες στεγανοποίησης, εργασίες επισκευής κύριων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</a:rPr>
              <a:t>εξωχωρικών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 δοκών, ηλεκτροσυγκόλληση, σκυροδέματα κ.α.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2C96897E-D9EE-D53A-E03D-4AEBCD2850E0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D5FE642C-0F1F-A120-6587-3455E466DBE0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48;p1">
            <a:extLst>
              <a:ext uri="{FF2B5EF4-FFF2-40B4-BE49-F238E27FC236}">
                <a16:creationId xmlns:a16="http://schemas.microsoft.com/office/drawing/2014/main" id="{1D470B3A-0E22-B81C-3BEF-814FE99870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9749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Μελέτη Νότιας Παράκαμψης Ρεθύμνου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EABA9-4EA9-71F4-7625-F4FCE14E9815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09;g1368ca36c0d_2_633">
            <a:extLst>
              <a:ext uri="{FF2B5EF4-FFF2-40B4-BE49-F238E27FC236}">
                <a16:creationId xmlns:a16="http://schemas.microsoft.com/office/drawing/2014/main" id="{DC47F0A2-B40A-C8CC-3C06-86A5769F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8195" name="Google Shape;514;g1368ca36c0d_2_633">
            <a:extLst>
              <a:ext uri="{FF2B5EF4-FFF2-40B4-BE49-F238E27FC236}">
                <a16:creationId xmlns:a16="http://schemas.microsoft.com/office/drawing/2014/main" id="{B8DA8E4C-F1B3-6229-6C16-BF9A99FF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8196" name="Google Shape;515;g1368ca36c0d_2_633">
            <a:extLst>
              <a:ext uri="{FF2B5EF4-FFF2-40B4-BE49-F238E27FC236}">
                <a16:creationId xmlns:a16="http://schemas.microsoft.com/office/drawing/2014/main" id="{A4E577C0-0E4B-AE2C-5923-251E33DA8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0598B729-4A2F-4D9F-BBFC-D1D6D4C4FD27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4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8197" name="Google Shape;516;g1368ca36c0d_2_633">
            <a:extLst>
              <a:ext uri="{FF2B5EF4-FFF2-40B4-BE49-F238E27FC236}">
                <a16:creationId xmlns:a16="http://schemas.microsoft.com/office/drawing/2014/main" id="{C6ED8931-8775-80DD-36BB-4EEABDB672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Google Shape;517;g1368ca36c0d_2_633">
            <a:extLst>
              <a:ext uri="{FF2B5EF4-FFF2-40B4-BE49-F238E27FC236}">
                <a16:creationId xmlns:a16="http://schemas.microsoft.com/office/drawing/2014/main" id="{AD277B88-31EA-C441-6472-4A6EA12A53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Google Shape;518;g1368ca36c0d_2_633">
            <a:extLst>
              <a:ext uri="{FF2B5EF4-FFF2-40B4-BE49-F238E27FC236}">
                <a16:creationId xmlns:a16="http://schemas.microsoft.com/office/drawing/2014/main" id="{70151F1C-1A58-C5A1-CAAB-8F96E97706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3ECB402F-49F1-E758-A68F-79BDA6B6B534}"/>
              </a:ext>
            </a:extLst>
          </p:cNvPr>
          <p:cNvSpPr txBox="1"/>
          <p:nvPr/>
        </p:nvSpPr>
        <p:spPr>
          <a:xfrm>
            <a:off x="-14288" y="1588"/>
            <a:ext cx="9070976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Κατασκευή του Βόρειου Οδικού Άξονα της Κρήτης (BΟΑΚ)</a:t>
            </a:r>
          </a:p>
        </p:txBody>
      </p:sp>
      <p:sp>
        <p:nvSpPr>
          <p:cNvPr id="8201" name="Google Shape;514;g1368ca36c0d_2_633">
            <a:extLst>
              <a:ext uri="{FF2B5EF4-FFF2-40B4-BE49-F238E27FC236}">
                <a16:creationId xmlns:a16="http://schemas.microsoft.com/office/drawing/2014/main" id="{F6C7C5C7-D0E2-4E9A-7CB2-151790AD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86C49148-17F0-25F2-19CE-61049F9C7AAA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24898-736F-2D0A-BDB6-56184B6AB09D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1960CEE9-F448-E9A1-EBE2-B715FC61FABE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8205" name="Google Shape;114;p3" descr="A map of a country&#10;&#10;Description automatically generated">
            <a:extLst>
              <a:ext uri="{FF2B5EF4-FFF2-40B4-BE49-F238E27FC236}">
                <a16:creationId xmlns:a16="http://schemas.microsoft.com/office/drawing/2014/main" id="{04F1893B-DD43-099F-A894-C9CEE342C5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1622425"/>
            <a:ext cx="59388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15;p3">
            <a:extLst>
              <a:ext uri="{FF2B5EF4-FFF2-40B4-BE49-F238E27FC236}">
                <a16:creationId xmlns:a16="http://schemas.microsoft.com/office/drawing/2014/main" id="{4E76B780-71CD-8467-27AE-E3FD6B4C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413000"/>
            <a:ext cx="104775" cy="1260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Helvetica Neue" panose="020B0604020202020204" charset="0"/>
            </a:endParaRPr>
          </a:p>
        </p:txBody>
      </p:sp>
      <p:sp>
        <p:nvSpPr>
          <p:cNvPr id="8" name="Google Shape;116;p3">
            <a:extLst>
              <a:ext uri="{FF2B5EF4-FFF2-40B4-BE49-F238E27FC236}">
                <a16:creationId xmlns:a16="http://schemas.microsoft.com/office/drawing/2014/main" id="{CCC81116-8F80-DAC6-100C-8BF80FE7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563688"/>
            <a:ext cx="1436688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Κίσσαμος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sp>
        <p:nvSpPr>
          <p:cNvPr id="8208" name="Google Shape;117;p3">
            <a:extLst>
              <a:ext uri="{FF2B5EF4-FFF2-40B4-BE49-F238E27FC236}">
                <a16:creationId xmlns:a16="http://schemas.microsoft.com/office/drawing/2014/main" id="{5F43A8F3-02B0-ACAA-1ADD-5E320D9F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260600"/>
            <a:ext cx="93662" cy="93663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sp>
        <p:nvSpPr>
          <p:cNvPr id="10" name="Google Shape;118;p3">
            <a:extLst>
              <a:ext uri="{FF2B5EF4-FFF2-40B4-BE49-F238E27FC236}">
                <a16:creationId xmlns:a16="http://schemas.microsoft.com/office/drawing/2014/main" id="{D20882EE-2512-52CD-3AC6-1808E9FE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2139950"/>
            <a:ext cx="1436687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Ηράκλειο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sp>
        <p:nvSpPr>
          <p:cNvPr id="8210" name="Google Shape;119;p3">
            <a:extLst>
              <a:ext uri="{FF2B5EF4-FFF2-40B4-BE49-F238E27FC236}">
                <a16:creationId xmlns:a16="http://schemas.microsoft.com/office/drawing/2014/main" id="{ACF2EE27-8D3A-C032-F809-056C9D60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271713"/>
            <a:ext cx="93662" cy="93662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A1F168A6-F8CF-ACC7-CC34-5FA56521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2112963"/>
            <a:ext cx="15176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Αγ. Νικόλας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7DBC10BE-ABE1-514C-6931-E01BFA73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1833563"/>
            <a:ext cx="1030287" cy="306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Νεάπολη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sp>
        <p:nvSpPr>
          <p:cNvPr id="8213" name="Google Shape;122;p3">
            <a:extLst>
              <a:ext uri="{FF2B5EF4-FFF2-40B4-BE49-F238E27FC236}">
                <a16:creationId xmlns:a16="http://schemas.microsoft.com/office/drawing/2014/main" id="{52F0B34A-9CF3-F9F3-B5FA-9A3D8F029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2970213"/>
            <a:ext cx="93662" cy="95250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sp>
        <p:nvSpPr>
          <p:cNvPr id="8214" name="Google Shape;123;p3">
            <a:extLst>
              <a:ext uri="{FF2B5EF4-FFF2-40B4-BE49-F238E27FC236}">
                <a16:creationId xmlns:a16="http://schemas.microsoft.com/office/drawing/2014/main" id="{D7604C8B-B9F3-A4A6-1CB5-DB051A5C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2774950"/>
            <a:ext cx="93663" cy="93663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cxnSp>
        <p:nvCxnSpPr>
          <p:cNvPr id="17" name="Google Shape;124;p3">
            <a:extLst>
              <a:ext uri="{FF2B5EF4-FFF2-40B4-BE49-F238E27FC236}">
                <a16:creationId xmlns:a16="http://schemas.microsoft.com/office/drawing/2014/main" id="{C206D444-02F5-EFD7-C05C-ECCC057527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2588" y="2106613"/>
            <a:ext cx="114300" cy="638175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25;p3">
            <a:extLst>
              <a:ext uri="{FF2B5EF4-FFF2-40B4-BE49-F238E27FC236}">
                <a16:creationId xmlns:a16="http://schemas.microsoft.com/office/drawing/2014/main" id="{5339F772-EA39-3472-D715-D11817A461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288" y="1833563"/>
            <a:ext cx="730250" cy="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8217" name="Google Shape;126;p3">
            <a:extLst>
              <a:ext uri="{FF2B5EF4-FFF2-40B4-BE49-F238E27FC236}">
                <a16:creationId xmlns:a16="http://schemas.microsoft.com/office/drawing/2014/main" id="{52A1E871-5E59-9537-1D12-EB755AC3A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651125"/>
            <a:ext cx="93662" cy="93663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sp>
        <p:nvSpPr>
          <p:cNvPr id="20" name="Google Shape;127;p3">
            <a:extLst>
              <a:ext uri="{FF2B5EF4-FFF2-40B4-BE49-F238E27FC236}">
                <a16:creationId xmlns:a16="http://schemas.microsoft.com/office/drawing/2014/main" id="{2EC3FF82-441C-DEB6-5225-A22048D1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1760538"/>
            <a:ext cx="1435100" cy="306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Χανιά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cxnSp>
        <p:nvCxnSpPr>
          <p:cNvPr id="21" name="Google Shape;128;p3">
            <a:extLst>
              <a:ext uri="{FF2B5EF4-FFF2-40B4-BE49-F238E27FC236}">
                <a16:creationId xmlns:a16="http://schemas.microsoft.com/office/drawing/2014/main" id="{B3379898-A771-51B4-2E2B-8BE6F99EA5F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29138" y="2392363"/>
            <a:ext cx="395287" cy="63341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129;p3">
            <a:extLst>
              <a:ext uri="{FF2B5EF4-FFF2-40B4-BE49-F238E27FC236}">
                <a16:creationId xmlns:a16="http://schemas.microsoft.com/office/drawing/2014/main" id="{200292AE-71C1-1605-A60F-42279CECA754}"/>
              </a:ext>
            </a:extLst>
          </p:cNvPr>
          <p:cNvCxnSpPr>
            <a:cxnSpLocks noChangeShapeType="1"/>
            <a:endCxn id="8208" idx="0"/>
          </p:cNvCxnSpPr>
          <p:nvPr/>
        </p:nvCxnSpPr>
        <p:spPr bwMode="auto">
          <a:xfrm flipH="1">
            <a:off x="685800" y="1843088"/>
            <a:ext cx="46038" cy="41751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30;p3">
            <a:extLst>
              <a:ext uri="{FF2B5EF4-FFF2-40B4-BE49-F238E27FC236}">
                <a16:creationId xmlns:a16="http://schemas.microsoft.com/office/drawing/2014/main" id="{394ED2B2-89E0-84FA-9BFC-3AF597091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7775" y="2032000"/>
            <a:ext cx="469900" cy="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31;p3">
            <a:extLst>
              <a:ext uri="{FF2B5EF4-FFF2-40B4-BE49-F238E27FC236}">
                <a16:creationId xmlns:a16="http://schemas.microsoft.com/office/drawing/2014/main" id="{14A4F55E-5F20-5A62-77E1-D1C1CC1846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47788" y="2038350"/>
            <a:ext cx="0" cy="252413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8223" name="Google Shape;132;p3">
            <a:extLst>
              <a:ext uri="{FF2B5EF4-FFF2-40B4-BE49-F238E27FC236}">
                <a16:creationId xmlns:a16="http://schemas.microsoft.com/office/drawing/2014/main" id="{18D7A53B-3448-1ABA-659A-7DD4840207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2475" y="2401888"/>
            <a:ext cx="730250" cy="0"/>
          </a:xfrm>
          <a:prstGeom prst="straightConnector1">
            <a:avLst/>
          </a:prstGeom>
          <a:noFill/>
          <a:ln w="19050">
            <a:solidFill>
              <a:srgbClr val="EB913B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oogle Shape;133;p3">
            <a:extLst>
              <a:ext uri="{FF2B5EF4-FFF2-40B4-BE49-F238E27FC236}">
                <a16:creationId xmlns:a16="http://schemas.microsoft.com/office/drawing/2014/main" id="{36373498-33B0-AB43-23B6-20181D0EA8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11563" y="2405063"/>
            <a:ext cx="127000" cy="32385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134;p3">
            <a:extLst>
              <a:ext uri="{FF2B5EF4-FFF2-40B4-BE49-F238E27FC236}">
                <a16:creationId xmlns:a16="http://schemas.microsoft.com/office/drawing/2014/main" id="{94F80E45-317A-FB0B-B3FF-96C2528520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73513" y="2109788"/>
            <a:ext cx="730250" cy="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8226" name="Google Shape;135;p3">
            <a:extLst>
              <a:ext uri="{FF2B5EF4-FFF2-40B4-BE49-F238E27FC236}">
                <a16:creationId xmlns:a16="http://schemas.microsoft.com/office/drawing/2014/main" id="{25AA3E21-B4B3-A9E2-2544-C83E00E908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8363" y="2392363"/>
            <a:ext cx="920750" cy="0"/>
          </a:xfrm>
          <a:prstGeom prst="straightConnector1">
            <a:avLst/>
          </a:prstGeom>
          <a:noFill/>
          <a:ln w="19050">
            <a:solidFill>
              <a:srgbClr val="EB913B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Google Shape;138;p3">
            <a:extLst>
              <a:ext uri="{FF2B5EF4-FFF2-40B4-BE49-F238E27FC236}">
                <a16:creationId xmlns:a16="http://schemas.microsoft.com/office/drawing/2014/main" id="{0499B1AA-D032-B4D3-0CAA-8640DD381F7C}"/>
              </a:ext>
            </a:extLst>
          </p:cNvPr>
          <p:cNvSpPr txBox="1"/>
          <p:nvPr/>
        </p:nvSpPr>
        <p:spPr>
          <a:xfrm>
            <a:off x="6334384" y="2344655"/>
            <a:ext cx="57789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l-GR" sz="2400" b="1" kern="0" dirty="0">
                <a:solidFill>
                  <a:schemeClr val="accent4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294 </a:t>
            </a:r>
            <a:r>
              <a:rPr lang="el-GR" sz="2400" b="1" kern="0" dirty="0" err="1">
                <a:solidFill>
                  <a:schemeClr val="accent4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χλμ</a:t>
            </a:r>
            <a:r>
              <a:rPr lang="el-GR" sz="2400" b="1" kern="0" dirty="0">
                <a:solidFill>
                  <a:schemeClr val="accent4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.</a:t>
            </a:r>
            <a:endParaRPr sz="2400" b="1" kern="0" dirty="0">
              <a:solidFill>
                <a:schemeClr val="accent4"/>
              </a:solidFill>
              <a:highlight>
                <a:srgbClr val="FFFFFF"/>
              </a:highlight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l-GR" sz="1800" kern="0" dirty="0"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Διατρέχει </a:t>
            </a:r>
            <a:r>
              <a:rPr lang="el-GR" sz="2400" b="1" kern="0" dirty="0">
                <a:solidFill>
                  <a:schemeClr val="accent4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8</a:t>
            </a:r>
            <a:r>
              <a:rPr lang="el-GR" sz="2400" b="1" kern="0" dirty="0">
                <a:solidFill>
                  <a:srgbClr val="EB913B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l-GR" sz="1800" kern="0" dirty="0"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δήμους και στους</a:t>
            </a:r>
            <a:r>
              <a:rPr lang="el-GR" sz="2400" b="1" kern="0" dirty="0">
                <a:solidFill>
                  <a:srgbClr val="EB913B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l-GR" sz="2400" b="1" kern="0" dirty="0">
                <a:solidFill>
                  <a:schemeClr val="accent4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4</a:t>
            </a:r>
            <a:r>
              <a:rPr lang="el-GR" sz="2400" b="1" kern="0" dirty="0">
                <a:solidFill>
                  <a:srgbClr val="EB913B"/>
                </a:solidFill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l-GR" sz="1800" kern="0" dirty="0"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νομούς της Κρήτης</a:t>
            </a:r>
            <a:endParaRPr kern="0" dirty="0">
              <a:latin typeface="Helvetica Neue" panose="020B0604020202020204" charset="0"/>
              <a:ea typeface="Arial"/>
              <a:cs typeface="Arial"/>
              <a:sym typeface="Arial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l-GR" sz="1800" kern="0" dirty="0"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και συνδέει τις κύριες πύλες εισόδου</a:t>
            </a:r>
            <a:r>
              <a:rPr lang="en-GB" sz="1800" kern="0" dirty="0"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 - </a:t>
            </a:r>
            <a:r>
              <a:rPr lang="el-GR" sz="1800" kern="0" dirty="0">
                <a:highlight>
                  <a:srgbClr val="FFFFFF"/>
                </a:highlight>
                <a:latin typeface="Helvetica Neue" panose="020B0604020202020204" charset="0"/>
                <a:ea typeface="Arial"/>
                <a:cs typeface="Arial"/>
                <a:sym typeface="Arial"/>
              </a:rPr>
              <a:t>εξόδου του νησιού. </a:t>
            </a:r>
            <a:endParaRPr sz="1800" kern="0" dirty="0">
              <a:solidFill>
                <a:schemeClr val="dk1"/>
              </a:solidFill>
              <a:latin typeface="Helvetica Neu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39;p3">
            <a:extLst>
              <a:ext uri="{FF2B5EF4-FFF2-40B4-BE49-F238E27FC236}">
                <a16:creationId xmlns:a16="http://schemas.microsoft.com/office/drawing/2014/main" id="{283D4667-8326-5EBF-A514-4E5986C2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594225"/>
            <a:ext cx="1301750" cy="646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1800" b="1">
                <a:solidFill>
                  <a:schemeClr val="accent4"/>
                </a:solidFill>
                <a:latin typeface="Helvetica Neue" panose="020B0604020202020204" charset="0"/>
              </a:rPr>
              <a:t> </a:t>
            </a:r>
            <a:endParaRPr lang="en-US" altLang="en-US" sz="1800" b="1">
              <a:solidFill>
                <a:schemeClr val="accent4"/>
              </a:solidFill>
              <a:latin typeface="Helvetica Neue" panose="020B0604020202020204" charset="0"/>
            </a:endParaRPr>
          </a:p>
          <a:p>
            <a:pPr algn="ctr" eaLnBrk="1" hangingPunct="1">
              <a:defRPr/>
            </a:pPr>
            <a:r>
              <a:rPr lang="el-GR" altLang="en-US" sz="1800" b="1">
                <a:solidFill>
                  <a:schemeClr val="accent4"/>
                </a:solidFill>
                <a:latin typeface="Helvetica Neue" panose="020B0604020202020204" charset="0"/>
              </a:rPr>
              <a:t>Έργα</a:t>
            </a:r>
            <a:endParaRPr lang="en-US" altLang="en-US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sp>
        <p:nvSpPr>
          <p:cNvPr id="32" name="Google Shape;140;p3">
            <a:extLst>
              <a:ext uri="{FF2B5EF4-FFF2-40B4-BE49-F238E27FC236}">
                <a16:creationId xmlns:a16="http://schemas.microsoft.com/office/drawing/2014/main" id="{81A05903-B5C7-CF3A-9C2D-C9B8BACC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4135438"/>
            <a:ext cx="615950" cy="92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5400" b="1" dirty="0">
                <a:solidFill>
                  <a:schemeClr val="accent4"/>
                </a:solidFill>
                <a:latin typeface="Helvetica Neue" panose="020B0604020202020204" charset="0"/>
              </a:rPr>
              <a:t>3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sp>
        <p:nvSpPr>
          <p:cNvPr id="33" name="Google Shape;141;p3">
            <a:extLst>
              <a:ext uri="{FF2B5EF4-FFF2-40B4-BE49-F238E27FC236}">
                <a16:creationId xmlns:a16="http://schemas.microsoft.com/office/drawing/2014/main" id="{8FCC8A26-5CE0-0AA4-D5D1-F1C0628B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4235450"/>
            <a:ext cx="109538" cy="1004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Helvetica Neue" panose="020B0604020202020204" charset="0"/>
            </a:endParaRPr>
          </a:p>
        </p:txBody>
      </p:sp>
      <p:sp>
        <p:nvSpPr>
          <p:cNvPr id="8231" name="Google Shape;142;p3">
            <a:extLst>
              <a:ext uri="{FF2B5EF4-FFF2-40B4-BE49-F238E27FC236}">
                <a16:creationId xmlns:a16="http://schemas.microsoft.com/office/drawing/2014/main" id="{4014BCE8-11BB-3AB7-3813-D2B69A25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4314825"/>
            <a:ext cx="9498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sz="1800">
                <a:latin typeface="Helvetica Neue" charset="0"/>
              </a:rPr>
              <a:t>1</a:t>
            </a:r>
            <a:r>
              <a:rPr lang="el-GR" altLang="en-US" sz="1800">
                <a:latin typeface="Helvetica Neue" charset="0"/>
              </a:rPr>
              <a:t>. Χανιά - Ηράκλειο</a:t>
            </a:r>
            <a:r>
              <a:rPr lang="en-GB" altLang="en-US" sz="1800">
                <a:latin typeface="Helvetica Neue" charset="0"/>
              </a:rPr>
              <a:t> (</a:t>
            </a:r>
            <a:r>
              <a:rPr lang="el-GR" altLang="en-US" sz="1800">
                <a:latin typeface="Helvetica Neue" charset="0"/>
              </a:rPr>
              <a:t>Χερσόνησος) </a:t>
            </a:r>
            <a:r>
              <a:rPr lang="el-GR" altLang="en-US" sz="1800" b="1">
                <a:latin typeface="Helvetica Neue" charset="0"/>
              </a:rPr>
              <a:t>Π/Υ €2,057 δισ. </a:t>
            </a:r>
            <a:endParaRPr lang="en-US" altLang="en-US" sz="1800">
              <a:latin typeface="Helvetica Neue" charset="0"/>
            </a:endParaRP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l-GR" altLang="en-US" sz="1800">
                <a:latin typeface="Helvetica Neue" charset="0"/>
              </a:rPr>
              <a:t>2. Χερσόνησος - Νεάπολη </a:t>
            </a:r>
            <a:r>
              <a:rPr lang="el-GR" altLang="en-US" sz="1800" b="1">
                <a:latin typeface="Helvetica Neue" charset="0"/>
              </a:rPr>
              <a:t>Π/Υ €350 εκατ. </a:t>
            </a:r>
            <a:r>
              <a:rPr lang="el-GR" altLang="en-US" sz="1800">
                <a:latin typeface="Helvetica Neue" charset="0"/>
              </a:rPr>
              <a:t>(ΣΔΙΤ)</a:t>
            </a:r>
            <a:endParaRPr lang="en-US" altLang="en-US" sz="1800">
              <a:latin typeface="Helvetica Neue" charset="0"/>
            </a:endParaRP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l-GR" altLang="en-US" sz="1800">
                <a:latin typeface="Helvetica Neue" charset="0"/>
              </a:rPr>
              <a:t>3.</a:t>
            </a:r>
            <a:r>
              <a:rPr lang="en-GB" altLang="en-US" sz="1800">
                <a:latin typeface="Helvetica Neue" charset="0"/>
              </a:rPr>
              <a:t> </a:t>
            </a:r>
            <a:r>
              <a:rPr lang="el-GR" altLang="en-US" sz="1800">
                <a:latin typeface="Helvetica Neue" charset="0"/>
              </a:rPr>
              <a:t>Νεάπολη - Άγιος Νικόλαος </a:t>
            </a:r>
            <a:r>
              <a:rPr lang="el-GR" altLang="en-US" sz="1800" b="1">
                <a:latin typeface="Helvetica Neue" charset="0"/>
              </a:rPr>
              <a:t>Π/Υ €</a:t>
            </a:r>
            <a:r>
              <a:rPr lang="en-GB" altLang="en-US" sz="1800" b="1">
                <a:latin typeface="Helvetica Neue" charset="0"/>
              </a:rPr>
              <a:t>190</a:t>
            </a:r>
            <a:r>
              <a:rPr lang="el-GR" altLang="en-US" sz="1800" b="1">
                <a:latin typeface="Helvetica Neue" charset="0"/>
              </a:rPr>
              <a:t> εκατ. </a:t>
            </a:r>
            <a:r>
              <a:rPr lang="el-GR" altLang="en-US" sz="1800">
                <a:latin typeface="Helvetica Neue" charset="0"/>
              </a:rPr>
              <a:t>(Δημόσιο Έργο)</a:t>
            </a:r>
            <a:endParaRPr lang="en-US" altLang="en-US" sz="1800">
              <a:latin typeface="Helvetica Neue" charset="0"/>
            </a:endParaRPr>
          </a:p>
        </p:txBody>
      </p:sp>
      <p:sp>
        <p:nvSpPr>
          <p:cNvPr id="35" name="Google Shape;144;p3">
            <a:extLst>
              <a:ext uri="{FF2B5EF4-FFF2-40B4-BE49-F238E27FC236}">
                <a16:creationId xmlns:a16="http://schemas.microsoft.com/office/drawing/2014/main" id="{23E97CC1-A00D-4BD1-2182-624CDA0F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112963"/>
            <a:ext cx="1436688" cy="31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Ρέθυμνο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cxnSp>
        <p:nvCxnSpPr>
          <p:cNvPr id="8233" name="Google Shape;145;p3">
            <a:extLst>
              <a:ext uri="{FF2B5EF4-FFF2-40B4-BE49-F238E27FC236}">
                <a16:creationId xmlns:a16="http://schemas.microsoft.com/office/drawing/2014/main" id="{D6996B9F-460B-67CA-B8CF-A4698B0F9D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5338" y="2366963"/>
            <a:ext cx="712787" cy="0"/>
          </a:xfrm>
          <a:prstGeom prst="straightConnector1">
            <a:avLst/>
          </a:prstGeom>
          <a:noFill/>
          <a:ln w="19050">
            <a:solidFill>
              <a:srgbClr val="EB913B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oogle Shape;146;p3">
            <a:extLst>
              <a:ext uri="{FF2B5EF4-FFF2-40B4-BE49-F238E27FC236}">
                <a16:creationId xmlns:a16="http://schemas.microsoft.com/office/drawing/2014/main" id="{F65A1E39-2FE4-660B-4434-60DC0B310C1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44738" y="2360613"/>
            <a:ext cx="127000" cy="214312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8235" name="Google Shape;147;p3">
            <a:extLst>
              <a:ext uri="{FF2B5EF4-FFF2-40B4-BE49-F238E27FC236}">
                <a16:creationId xmlns:a16="http://schemas.microsoft.com/office/drawing/2014/main" id="{B9C4F9A7-F676-6767-FE4E-CE165718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2547938"/>
            <a:ext cx="90487" cy="92075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sp>
        <p:nvSpPr>
          <p:cNvPr id="8236" name="Google Shape;148;p3">
            <a:extLst>
              <a:ext uri="{FF2B5EF4-FFF2-40B4-BE49-F238E27FC236}">
                <a16:creationId xmlns:a16="http://schemas.microsoft.com/office/drawing/2014/main" id="{8E65F8C1-3094-D45B-2A7B-8BA910BC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2854325"/>
            <a:ext cx="90487" cy="90488"/>
          </a:xfrm>
          <a:prstGeom prst="flowChartConnector">
            <a:avLst/>
          </a:prstGeom>
          <a:solidFill>
            <a:srgbClr val="EB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latin typeface="Helvetica Neue" charset="0"/>
            </a:endParaRPr>
          </a:p>
        </p:txBody>
      </p:sp>
      <p:sp>
        <p:nvSpPr>
          <p:cNvPr id="40" name="Google Shape;149;p3">
            <a:extLst>
              <a:ext uri="{FF2B5EF4-FFF2-40B4-BE49-F238E27FC236}">
                <a16:creationId xmlns:a16="http://schemas.microsoft.com/office/drawing/2014/main" id="{6401E55F-4F2E-56ED-96EF-D90E5045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95538"/>
            <a:ext cx="900112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b="1" dirty="0">
                <a:solidFill>
                  <a:schemeClr val="accent4"/>
                </a:solidFill>
                <a:latin typeface="Helvetica Neue" panose="020B0604020202020204" charset="0"/>
              </a:rPr>
              <a:t>Σητεία</a:t>
            </a:r>
            <a:endParaRPr lang="en-US" altLang="en-US" dirty="0">
              <a:solidFill>
                <a:schemeClr val="accent4"/>
              </a:solidFill>
              <a:latin typeface="Helvetica Neue" panose="020B0604020202020204" charset="0"/>
            </a:endParaRPr>
          </a:p>
        </p:txBody>
      </p:sp>
      <p:cxnSp>
        <p:nvCxnSpPr>
          <p:cNvPr id="8238" name="Google Shape;150;p3">
            <a:extLst>
              <a:ext uri="{FF2B5EF4-FFF2-40B4-BE49-F238E27FC236}">
                <a16:creationId xmlns:a16="http://schemas.microsoft.com/office/drawing/2014/main" id="{46E6B98B-84C2-00D8-8565-E9C6E85199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1900" y="2651125"/>
            <a:ext cx="549275" cy="0"/>
          </a:xfrm>
          <a:prstGeom prst="straightConnector1">
            <a:avLst/>
          </a:prstGeom>
          <a:noFill/>
          <a:ln w="19050">
            <a:solidFill>
              <a:srgbClr val="EB913B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Google Shape;151;p3">
            <a:extLst>
              <a:ext uri="{FF2B5EF4-FFF2-40B4-BE49-F238E27FC236}">
                <a16:creationId xmlns:a16="http://schemas.microsoft.com/office/drawing/2014/main" id="{566CF7E6-115C-A3F6-A1C3-E2719C236D4D}"/>
              </a:ext>
            </a:extLst>
          </p:cNvPr>
          <p:cNvCxnSpPr>
            <a:cxnSpLocks noChangeShapeType="1"/>
            <a:endCxn id="8236" idx="0"/>
          </p:cNvCxnSpPr>
          <p:nvPr/>
        </p:nvCxnSpPr>
        <p:spPr bwMode="auto">
          <a:xfrm flipH="1">
            <a:off x="5311775" y="2649538"/>
            <a:ext cx="92075" cy="204787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509;g1368ca36c0d_2_633">
            <a:extLst>
              <a:ext uri="{FF2B5EF4-FFF2-40B4-BE49-F238E27FC236}">
                <a16:creationId xmlns:a16="http://schemas.microsoft.com/office/drawing/2014/main" id="{BA1DC210-67EE-5DA4-A776-8AB20B148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2268538"/>
            <a:ext cx="3629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ΕΚΤΙΜΩΜΕΝΟ ΜΕΙΓΜΑ ΟΧΗΜΑΤΩΝ</a:t>
            </a:r>
          </a:p>
          <a:p>
            <a:pPr eaLnBrk="1" hangingPunct="1">
              <a:buClr>
                <a:srgbClr val="08A1DC"/>
              </a:buClr>
              <a:buSzPts val="1600"/>
              <a:buFont typeface="Arial" panose="020B0604020202020204" pitchFamily="34" charset="0"/>
              <a:buNone/>
            </a:pPr>
            <a:endParaRPr lang="el-GR" altLang="el-GR" sz="1300" b="1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Ηλεκτρικά λεωφορεία (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overnight charging / opportunity charging)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Fuel cell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ηλεκτρικά λεωφορεία («υδρογόνου»).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Σύγχρονα </a:t>
            </a:r>
            <a:r>
              <a:rPr lang="en-US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battery electric trolleys.</a:t>
            </a:r>
            <a:r>
              <a:rPr lang="en-GB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                                        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7891" name="Google Shape;515;g1368ca36c0d_2_633">
            <a:extLst>
              <a:ext uri="{FF2B5EF4-FFF2-40B4-BE49-F238E27FC236}">
                <a16:creationId xmlns:a16="http://schemas.microsoft.com/office/drawing/2014/main" id="{7673F8CF-FC76-6A42-1E5D-651F52E7C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DA57B65D-9337-4CF6-98EE-EA108F28D2B5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40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37892" name="Google Shape;516;g1368ca36c0d_2_633">
            <a:extLst>
              <a:ext uri="{FF2B5EF4-FFF2-40B4-BE49-F238E27FC236}">
                <a16:creationId xmlns:a16="http://schemas.microsoft.com/office/drawing/2014/main" id="{8A0CC87C-FAC4-420C-95A1-C92D752204A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Google Shape;517;g1368ca36c0d_2_633">
            <a:extLst>
              <a:ext uri="{FF2B5EF4-FFF2-40B4-BE49-F238E27FC236}">
                <a16:creationId xmlns:a16="http://schemas.microsoft.com/office/drawing/2014/main" id="{C233341C-4677-23BA-75FE-B8957B0FD0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Google Shape;518;g1368ca36c0d_2_633">
            <a:extLst>
              <a:ext uri="{FF2B5EF4-FFF2-40B4-BE49-F238E27FC236}">
                <a16:creationId xmlns:a16="http://schemas.microsoft.com/office/drawing/2014/main" id="{B4DE4990-7BAF-0C86-A3AF-41CB23477F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C907BC50-36DE-D470-988D-10805CAA82A6}"/>
              </a:ext>
            </a:extLst>
          </p:cNvPr>
          <p:cNvSpPr txBox="1"/>
          <p:nvPr/>
        </p:nvSpPr>
        <p:spPr>
          <a:xfrm>
            <a:off x="0" y="-3175"/>
            <a:ext cx="9070975" cy="411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FFFFFF"/>
              </a:buClr>
              <a:buSzPts val="1600"/>
              <a:buFont typeface="Arial" charset="0"/>
              <a:buNone/>
              <a:defRPr/>
            </a:pPr>
            <a:r>
              <a:rPr lang="el-GR" altLang="el-GR" sz="2000" b="1" dirty="0">
                <a:solidFill>
                  <a:srgbClr val="FFFFFF"/>
                </a:solidFill>
                <a:latin typeface="Helvetica Neue" charset="0"/>
                <a:cs typeface="Arial" charset="0"/>
                <a:sym typeface="Helvetica Neue" charset="0"/>
              </a:rPr>
              <a:t>Μελέτη Νότιας Παράκαμψης Ρεθύμνου</a:t>
            </a:r>
            <a:endParaRPr lang="en-GB" altLang="el-GR" sz="2000" b="1" dirty="0">
              <a:solidFill>
                <a:srgbClr val="FFFFFF"/>
              </a:solidFill>
              <a:latin typeface="Helvetica Neue" charset="0"/>
              <a:cs typeface="Arial" charset="0"/>
              <a:sym typeface="Helvetica Neue" charset="0"/>
            </a:endParaRPr>
          </a:p>
        </p:txBody>
      </p:sp>
      <p:sp>
        <p:nvSpPr>
          <p:cNvPr id="37896" name="Google Shape;514;g1368ca36c0d_2_633">
            <a:extLst>
              <a:ext uri="{FF2B5EF4-FFF2-40B4-BE49-F238E27FC236}">
                <a16:creationId xmlns:a16="http://schemas.microsoft.com/office/drawing/2014/main" id="{341E1968-7073-38D0-5828-C17C3337E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DB5FD627-B1AA-CB93-2016-0277C4F14CC1}"/>
              </a:ext>
            </a:extLst>
          </p:cNvPr>
          <p:cNvSpPr/>
          <p:nvPr/>
        </p:nvSpPr>
        <p:spPr>
          <a:xfrm>
            <a:off x="790575" y="1193800"/>
            <a:ext cx="10504488" cy="3800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Αντικείμενό της, ύψους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€390.000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είναι η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μελέτη κατά τμήματα του νότιου Περιφερειακού της πόλης του Ρεθύμνου. 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Το συνολικό μήκος της οδού είναι περίπου 3,5 </a:t>
            </a:r>
            <a:r>
              <a:rPr lang="el-GR" sz="1600" dirty="0" err="1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χλμ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. 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Θα συμβάλλει στην αποσυμφόρηση του κυκλοφοριακού φόρτου από τους κεντρικούς δρόμους του Ρεθύμνου καθώς και στην επίτευξη του ρόλου του νέου ΒΟΑΚ.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Το ποσοστό υλοποίησης της μελέτης ανέρχεται στο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58%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.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Εκτιμώμενη ημερομηνία ολοκλήρωσής της είναι η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31</a:t>
            </a:r>
            <a:r>
              <a:rPr lang="el-GR" sz="1600" b="1" baseline="300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η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 Ιουλίου 2025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. </a:t>
            </a:r>
          </a:p>
          <a:p>
            <a:pPr marL="685800" indent="-2857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Όπως προκύπτει από την εγκεκριμένη προμελέτη οδοποιίας (2019), ο προϋπολογισμός έργου ανέρχεται στο ποσό των €3</a:t>
            </a:r>
            <a:r>
              <a:rPr lang="en-US" sz="160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0</a:t>
            </a:r>
            <a:r>
              <a:rPr lang="en-US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 </a:t>
            </a:r>
            <a:r>
              <a:rPr lang="el-GR" sz="160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εκατ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  <a:cs typeface="Calibri" pitchFamily="34" charset="0"/>
              </a:rPr>
              <a:t>. (με απρόβλεπτα και ΦΠΑ), χωρίς την εκτίμηση απαλλοτριώσεων.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C2B58C64-6F65-020E-A9ED-650CE74D0810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Freeform 81">
            <a:extLst>
              <a:ext uri="{FF2B5EF4-FFF2-40B4-BE49-F238E27FC236}">
                <a16:creationId xmlns:a16="http://schemas.microsoft.com/office/drawing/2014/main" id="{E6A77411-5444-6231-889C-70DDD63E025F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48;p1">
            <a:extLst>
              <a:ext uri="{FF2B5EF4-FFF2-40B4-BE49-F238E27FC236}">
                <a16:creationId xmlns:a16="http://schemas.microsoft.com/office/drawing/2014/main" id="{28E54CB8-BAD4-BD66-A6A0-5D39302CBCA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44550" y="2974975"/>
            <a:ext cx="105044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8A1DC"/>
              </a:buClr>
              <a:buFont typeface="Calibri" panose="020F0502020204030204" pitchFamily="34" charset="0"/>
              <a:buNone/>
            </a:pPr>
            <a:r>
              <a:rPr lang="el-GR" altLang="en-US" sz="3600">
                <a:solidFill>
                  <a:srgbClr val="FFFFFF"/>
                </a:solidFill>
                <a:latin typeface="Helvetica Neue" charset="0"/>
                <a:cs typeface="Calibri" panose="020F0502020204030204" pitchFamily="34" charset="0"/>
                <a:sym typeface="Arial Bold" panose="020B0704020202020204" pitchFamily="34" charset="0"/>
              </a:rPr>
              <a:t>Δημιουργία Σχολικών Υποδομών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5D432-D569-9386-4606-845155164466}"/>
              </a:ext>
            </a:extLst>
          </p:cNvPr>
          <p:cNvSpPr/>
          <p:nvPr/>
        </p:nvSpPr>
        <p:spPr>
          <a:xfrm>
            <a:off x="8288338" y="236538"/>
            <a:ext cx="37909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514;g1368ca36c0d_2_633">
            <a:extLst>
              <a:ext uri="{FF2B5EF4-FFF2-40B4-BE49-F238E27FC236}">
                <a16:creationId xmlns:a16="http://schemas.microsoft.com/office/drawing/2014/main" id="{39E8D856-EFA6-5E36-0C2D-D1C95F55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9939" name="Google Shape;515;g1368ca36c0d_2_633">
            <a:extLst>
              <a:ext uri="{FF2B5EF4-FFF2-40B4-BE49-F238E27FC236}">
                <a16:creationId xmlns:a16="http://schemas.microsoft.com/office/drawing/2014/main" id="{74ECD0D4-F933-FD46-3D5F-DE1D79A35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3EE25F54-1BC2-47CE-A438-E356A6757300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42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39940" name="Google Shape;516;g1368ca36c0d_2_633">
            <a:extLst>
              <a:ext uri="{FF2B5EF4-FFF2-40B4-BE49-F238E27FC236}">
                <a16:creationId xmlns:a16="http://schemas.microsoft.com/office/drawing/2014/main" id="{84166B86-A561-FE57-DCFE-BDCD7FCD0A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Google Shape;517;g1368ca36c0d_2_633">
            <a:extLst>
              <a:ext uri="{FF2B5EF4-FFF2-40B4-BE49-F238E27FC236}">
                <a16:creationId xmlns:a16="http://schemas.microsoft.com/office/drawing/2014/main" id="{5A27A60A-6536-A01B-3CD3-4A9D09D57DC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Google Shape;518;g1368ca36c0d_2_633">
            <a:extLst>
              <a:ext uri="{FF2B5EF4-FFF2-40B4-BE49-F238E27FC236}">
                <a16:creationId xmlns:a16="http://schemas.microsoft.com/office/drawing/2014/main" id="{33271FCA-D94B-45A5-3A4C-F4B896C14F7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49B6C5DE-CA8A-F4D8-3FA0-DB6DC428A40E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Δημιουργία Σχολικών Υποδομών</a:t>
            </a:r>
            <a:endParaRPr lang="en-US" sz="2000" b="1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39944" name="Google Shape;514;g1368ca36c0d_2_633">
            <a:extLst>
              <a:ext uri="{FF2B5EF4-FFF2-40B4-BE49-F238E27FC236}">
                <a16:creationId xmlns:a16="http://schemas.microsoft.com/office/drawing/2014/main" id="{9A2AE32F-A830-6374-81D1-B7A5B0DF8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280D31D2-6D7B-D874-2E4A-9EB5365D7832}"/>
              </a:ext>
            </a:extLst>
          </p:cNvPr>
          <p:cNvSpPr/>
          <p:nvPr/>
        </p:nvSpPr>
        <p:spPr>
          <a:xfrm>
            <a:off x="790575" y="1703388"/>
            <a:ext cx="10504488" cy="13176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Προϋπολογισμός: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€19,65 εκατ. </a:t>
            </a:r>
          </a:p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Ολοκληρώθηκε από τις Κτιριακές Υποδομές η μελέτη και στάλθηκε, στις </a:t>
            </a:r>
            <a:r>
              <a:rPr lang="el-GR" sz="1600" b="1" dirty="0">
                <a:solidFill>
                  <a:srgbClr val="F8F8F8"/>
                </a:solidFill>
                <a:latin typeface="Helvetica Neue" charset="0"/>
              </a:rPr>
              <a:t>04.04.2024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, στην </a:t>
            </a:r>
            <a:endParaRPr lang="en-GB" sz="1600" dirty="0">
              <a:solidFill>
                <a:srgbClr val="F8F8F8"/>
              </a:solidFill>
              <a:latin typeface="Helvetica Neue" charset="0"/>
            </a:endParaRPr>
          </a:p>
          <a:p>
            <a:pPr marL="4000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defRPr/>
            </a:pPr>
            <a:r>
              <a:rPr lang="en-GB" sz="1600" dirty="0">
                <a:solidFill>
                  <a:srgbClr val="F8F8F8"/>
                </a:solidFill>
                <a:latin typeface="Helvetica Neue" charset="0"/>
              </a:rPr>
              <a:t>   </a:t>
            </a:r>
            <a:r>
              <a:rPr lang="el-GR" sz="1600" dirty="0">
                <a:solidFill>
                  <a:srgbClr val="F8F8F8"/>
                </a:solidFill>
                <a:latin typeface="Helvetica Neue" charset="0"/>
              </a:rPr>
              <a:t>Περιφέρεια Κρήτης για χρηματοδότηση.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0ED305A7-D0AE-3F07-4077-60D25A1493B8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Ορθογώνιο 10">
            <a:extLst>
              <a:ext uri="{FF2B5EF4-FFF2-40B4-BE49-F238E27FC236}">
                <a16:creationId xmlns:a16="http://schemas.microsoft.com/office/drawing/2014/main" id="{D203C7A7-508A-AADF-D288-13D12F7E2F75}"/>
              </a:ext>
            </a:extLst>
          </p:cNvPr>
          <p:cNvSpPr/>
          <p:nvPr/>
        </p:nvSpPr>
        <p:spPr>
          <a:xfrm>
            <a:off x="796925" y="1196975"/>
            <a:ext cx="7273925" cy="45243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eaLnBrk="0" hangingPunct="0">
              <a:lnSpc>
                <a:spcPts val="3125"/>
              </a:lnSpc>
              <a:defRPr/>
            </a:pPr>
            <a:r>
              <a:rPr lang="en-US" sz="18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Νέο ΓΕΛ και ΕΠΑΛ Κισσάμου</a:t>
            </a:r>
            <a:r>
              <a:rPr lang="el-GR" sz="18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 Χανίων</a:t>
            </a:r>
            <a:endParaRPr lang="en-US" sz="1800" b="1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A240C-B4A5-F54D-C4D9-D699B9044AF5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374A0F89-A71A-0C85-89C7-F05D36677DCF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39950" name="Ορθογώνιο 10">
            <a:extLst>
              <a:ext uri="{FF2B5EF4-FFF2-40B4-BE49-F238E27FC236}">
                <a16:creationId xmlns:a16="http://schemas.microsoft.com/office/drawing/2014/main" id="{6497EAFD-D0CD-8164-F41A-983DEA1F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4006850"/>
            <a:ext cx="10504488" cy="1800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1714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Προϋπολογισμός: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€35,42 εκατ.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Ολοκληρώνονται οι λεπτομέρειες της Μελέτης Εφαρμογής.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Συντάσσονται ο αναλυτικός Προϋπολογισμός του έργου καθώς και τα Τεύχη Δημοπράτησης.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Προβλέπεται η υποβολή του στην Περιφέρεια Κρήτης για χρηματοδότηση.  </a:t>
            </a:r>
          </a:p>
        </p:txBody>
      </p:sp>
      <p:sp>
        <p:nvSpPr>
          <p:cNvPr id="6" name="Ορθογώνιο 10">
            <a:extLst>
              <a:ext uri="{FF2B5EF4-FFF2-40B4-BE49-F238E27FC236}">
                <a16:creationId xmlns:a16="http://schemas.microsoft.com/office/drawing/2014/main" id="{39117490-3C74-A063-CD49-57001C6DAE40}"/>
              </a:ext>
            </a:extLst>
          </p:cNvPr>
          <p:cNvSpPr/>
          <p:nvPr/>
        </p:nvSpPr>
        <p:spPr>
          <a:xfrm>
            <a:off x="800100" y="3500438"/>
            <a:ext cx="7273925" cy="46672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defRPr/>
            </a:pP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Σχολείο Ευρωπαϊκής Παιδείας Ηρακλείου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514;g1368ca36c0d_2_633">
            <a:extLst>
              <a:ext uri="{FF2B5EF4-FFF2-40B4-BE49-F238E27FC236}">
                <a16:creationId xmlns:a16="http://schemas.microsoft.com/office/drawing/2014/main" id="{BFB970C5-6693-4964-6A29-76D872B1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9219" name="Google Shape;515;g1368ca36c0d_2_633">
            <a:extLst>
              <a:ext uri="{FF2B5EF4-FFF2-40B4-BE49-F238E27FC236}">
                <a16:creationId xmlns:a16="http://schemas.microsoft.com/office/drawing/2014/main" id="{96DE7536-4AD5-D583-4B2C-729AF4D12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3082C58B-1DF3-4135-9DF7-B91B0BAA4997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5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9220" name="Google Shape;516;g1368ca36c0d_2_633">
            <a:extLst>
              <a:ext uri="{FF2B5EF4-FFF2-40B4-BE49-F238E27FC236}">
                <a16:creationId xmlns:a16="http://schemas.microsoft.com/office/drawing/2014/main" id="{7C6D1EFF-4080-BF01-11CE-3280D1C789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oogle Shape;517;g1368ca36c0d_2_633">
            <a:extLst>
              <a:ext uri="{FF2B5EF4-FFF2-40B4-BE49-F238E27FC236}">
                <a16:creationId xmlns:a16="http://schemas.microsoft.com/office/drawing/2014/main" id="{9BA7F8BF-C286-D4F0-F490-58E7219525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Google Shape;518;g1368ca36c0d_2_633">
            <a:extLst>
              <a:ext uri="{FF2B5EF4-FFF2-40B4-BE49-F238E27FC236}">
                <a16:creationId xmlns:a16="http://schemas.microsoft.com/office/drawing/2014/main" id="{12635CDF-3EDB-EF09-DFC7-2E649DB837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5957E158-36FB-16DC-133F-7BD5ACFC7516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Κατασκευή του Βόρειου Οδικού Άξονα της Κρήτης (BΟΑΚ)</a:t>
            </a:r>
          </a:p>
        </p:txBody>
      </p:sp>
      <p:sp>
        <p:nvSpPr>
          <p:cNvPr id="9224" name="Google Shape;514;g1368ca36c0d_2_633">
            <a:extLst>
              <a:ext uri="{FF2B5EF4-FFF2-40B4-BE49-F238E27FC236}">
                <a16:creationId xmlns:a16="http://schemas.microsoft.com/office/drawing/2014/main" id="{6322180A-C539-44E4-7D04-052A18192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9225" name="Ορθογώνιο 10">
            <a:extLst>
              <a:ext uri="{FF2B5EF4-FFF2-40B4-BE49-F238E27FC236}">
                <a16:creationId xmlns:a16="http://schemas.microsoft.com/office/drawing/2014/main" id="{38F8BF5E-602D-04CF-79C6-F956E62C3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430338"/>
            <a:ext cx="10504488" cy="2986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1714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Διάρκεια σύμβασης παραχώρησης: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30 έτη (5 έτη οι εργασίες)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Συγχρηματοδότηση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€200 εκατ.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από το Ταμείο Ανάκαμψης και Ανθεκτικότητας.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Στην παρούσα φάση ο προσωρινός Ανάδοχος υποβάλλει στοιχεία απαραίτητα για την κατακύρωση ως οριστικού μειοδότη. 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Μέχρι τέλος Ιανουαρίου 2025 θα υπάρξει οριστικοποίηση συμβατικών εγγράφων.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Μετά την κατακύρωση θα υποβληθεί ο φάκελος στο Ελεγκτικό Συνέδριο για τον προβλεπόμενο προ-συμβατικό έλεγχο. 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188BF1D8-4AD8-56EA-C51D-3EE0C7812651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Ορθογώνιο 10">
            <a:extLst>
              <a:ext uri="{FF2B5EF4-FFF2-40B4-BE49-F238E27FC236}">
                <a16:creationId xmlns:a16="http://schemas.microsoft.com/office/drawing/2014/main" id="{A42FBEE3-B457-B5DB-C3CA-C17362B712F8}"/>
              </a:ext>
            </a:extLst>
          </p:cNvPr>
          <p:cNvSpPr/>
          <p:nvPr/>
        </p:nvSpPr>
        <p:spPr>
          <a:xfrm>
            <a:off x="796925" y="869950"/>
            <a:ext cx="7273925" cy="50800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defRPr/>
            </a:pP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Τμήμα Χανιά - Ηράκλειο (Χερσόνησος) (155,5 </a:t>
            </a:r>
            <a:r>
              <a:rPr lang="el-GR" sz="1800" b="1" dirty="0" err="1">
                <a:solidFill>
                  <a:srgbClr val="F8F8F8"/>
                </a:solidFill>
                <a:latin typeface="Helvetica Neue" charset="0"/>
              </a:rPr>
              <a:t>χλμ</a:t>
            </a: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5279E-31E6-CCC3-F3A5-E00F588692BE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640132E5-6E5D-FB70-B283-3E0F0A3A8692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sp>
        <p:nvSpPr>
          <p:cNvPr id="9230" name="Ορθογώνιο 10">
            <a:extLst>
              <a:ext uri="{FF2B5EF4-FFF2-40B4-BE49-F238E27FC236}">
                <a16:creationId xmlns:a16="http://schemas.microsoft.com/office/drawing/2014/main" id="{6086C759-2A76-04BC-C06A-47624E7C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4994275"/>
            <a:ext cx="10504488" cy="1276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1714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Έχουν ολοκληρωθεί οι μελέτες, που αποτελεί έργο προαίρεσης παραχώρησης.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Έχει συνταχθεί φάκελος από την υπηρεσία του Υπουργείου και έχει υποβληθεί, 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07.08.2024,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για την περιβαλλοντική του αδειοδότηση στην αρμόδια υπηρεσία του ΥΠΕΝ.</a:t>
            </a:r>
          </a:p>
        </p:txBody>
      </p:sp>
      <p:sp>
        <p:nvSpPr>
          <p:cNvPr id="6" name="Ορθογώνιο 10">
            <a:extLst>
              <a:ext uri="{FF2B5EF4-FFF2-40B4-BE49-F238E27FC236}">
                <a16:creationId xmlns:a16="http://schemas.microsoft.com/office/drawing/2014/main" id="{C7D127C6-994F-ADB2-AA17-5C5F02406FD1}"/>
              </a:ext>
            </a:extLst>
          </p:cNvPr>
          <p:cNvSpPr/>
          <p:nvPr/>
        </p:nvSpPr>
        <p:spPr>
          <a:xfrm>
            <a:off x="800100" y="4475163"/>
            <a:ext cx="7273925" cy="46672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defRPr/>
            </a:pP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Τμήμα Χανιά – Κίσσαμος (30,8 </a:t>
            </a:r>
            <a:r>
              <a:rPr lang="el-GR" sz="1800" b="1" dirty="0" err="1">
                <a:solidFill>
                  <a:srgbClr val="F8F8F8"/>
                </a:solidFill>
                <a:latin typeface="Helvetica Neue" charset="0"/>
              </a:rPr>
              <a:t>χλμ</a:t>
            </a: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0B31E706-8AAF-AF88-9A16-3C9B4106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ED18AA7D-DA27-C3F5-6D6E-EC29CC535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6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9E782893-EAF4-9CCE-E261-04F52F20C7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BB1DA040-A346-4EB3-3E09-E1DF88EBFB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438923F9-6E2F-9203-8517-D7723FF76C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B3A5040A-1E1F-8AF3-83E6-D5D093F9E214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n-US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Κατασκευή του Βόρειου Οδικού Άξονα της Κρήτης (BΟΑΚ)</a:t>
            </a: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FB266956-276B-AB3E-8B25-505A912F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9" name="Ορθογώνιο 10">
            <a:extLst>
              <a:ext uri="{FF2B5EF4-FFF2-40B4-BE49-F238E27FC236}">
                <a16:creationId xmlns:a16="http://schemas.microsoft.com/office/drawing/2014/main" id="{881426ED-34B4-07E0-A899-FF8A9DB3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376363"/>
            <a:ext cx="10504488" cy="41703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1714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Σύμβαση ύψους περίπου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€350 εκατ.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,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έργο ΣΔΙΤ (30 έτη).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Συγχρηματοδότηση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€90 εκατ.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από το Ταμείο Ανάκαμψης και Ανθεκτικότητας (χορηγήθηκε – τέλος 2023 – προκαταβολή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€ 27 εκατ.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Εξασφαλισμένη χρηματοδότηση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€16,5 εκατ. 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από το Εθνικό Πρόγραμμα Δημοσίων Επενδύσεων για τις εργασίες απαλλοτριώσεων, αρχαιολογίας και Οργανισμών Κοινής Ωφέλειας (στις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20.05.2024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).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Έχουν εκκινήσει εργασίες στα τμήματα που έχουν εγκριθεί οι οριστικές μελέτες.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Κοινοποιήθηκαν στο Υπουργείο 2 από τις εκκρεμείς αποφάσεις για απαλλοτριώσεις (στις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08.11.2024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 και στις </a:t>
            </a:r>
            <a:r>
              <a:rPr lang="el-GR" altLang="en-US" sz="1600" b="1">
                <a:solidFill>
                  <a:srgbClr val="F8F8F8"/>
                </a:solidFill>
                <a:latin typeface="Helvetica Neue" charset="0"/>
              </a:rPr>
              <a:t>25.11.2024</a:t>
            </a: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). 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buFont typeface="Wingdings" panose="05000000000000000000" pitchFamily="2" charset="2"/>
              <a:buChar char="§"/>
            </a:pPr>
            <a:r>
              <a:rPr lang="el-GR" altLang="en-US" sz="1600">
                <a:solidFill>
                  <a:srgbClr val="F8F8F8"/>
                </a:solidFill>
                <a:latin typeface="Helvetica Neue" charset="0"/>
              </a:rPr>
              <a:t>Υπάρχει δικαίωμα προαίρεσης για την ανάθεση της λειτουργίας και συντήρησης του τμήματος του ΒΟΑΚ Νεάπολη –  Άγιος Νικόλαος (μήκους 14,2 χλμ.) </a:t>
            </a: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4A5075A3-D70A-C8F1-D2FA-1026286F305D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Ορθογώνιο 10">
            <a:extLst>
              <a:ext uri="{FF2B5EF4-FFF2-40B4-BE49-F238E27FC236}">
                <a16:creationId xmlns:a16="http://schemas.microsoft.com/office/drawing/2014/main" id="{7620FA91-74F1-5599-E39A-97D535943750}"/>
              </a:ext>
            </a:extLst>
          </p:cNvPr>
          <p:cNvSpPr/>
          <p:nvPr/>
        </p:nvSpPr>
        <p:spPr>
          <a:xfrm>
            <a:off x="796925" y="869950"/>
            <a:ext cx="7273925" cy="46672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571500" indent="-171450" algn="just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SzPct val="110000"/>
              <a:defRPr/>
            </a:pP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Τμήμα Χερσόνησος – Νεάπολη (22,4 </a:t>
            </a:r>
            <a:r>
              <a:rPr lang="el-GR" sz="1800" b="1" dirty="0" err="1">
                <a:solidFill>
                  <a:srgbClr val="F8F8F8"/>
                </a:solidFill>
                <a:latin typeface="Helvetica Neue" charset="0"/>
              </a:rPr>
              <a:t>χλμ</a:t>
            </a:r>
            <a:r>
              <a:rPr lang="el-GR" sz="1800" b="1" dirty="0">
                <a:solidFill>
                  <a:srgbClr val="F8F8F8"/>
                </a:solidFill>
                <a:latin typeface="Helvetica Neue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5DE53-17F3-2B8B-24BC-D57986CD0B32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F35ABF36-1799-5EBB-C590-1CB233C3E8F4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4BFA-06A4-FE68-559A-C439A732B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7211FFA3-D53A-D56B-FB64-FC9533B1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C8F8F195-9D42-0F47-3A9E-C364B0F67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7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5402CD22-DE55-7910-3F7A-8D3689D88B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29E7D32D-C4D1-DBBB-CC6F-592B94BB46F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A4E53153-35AB-B020-238C-BC6DF968AF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AB1EC1BD-1142-EE44-03F6-6AB9B2BEB5C9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Τμήματος Χερσόνησος - Νεάπολη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872F6E21-6B69-7FE3-2729-139E8E607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C5D0CF6D-BBC0-9F4E-5E4F-C0CB23A52180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39121-B70F-C6C7-CC06-2D7951307619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A028627F-990A-2555-E39C-128314A6B5E1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5" name="Picture 4" descr="A construction site with a few excavators&#10;&#10;Description automatically generated">
            <a:extLst>
              <a:ext uri="{FF2B5EF4-FFF2-40B4-BE49-F238E27FC236}">
                <a16:creationId xmlns:a16="http://schemas.microsoft.com/office/drawing/2014/main" id="{8265B98F-F9BC-DD01-816D-D8273CA7E5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13" y="789880"/>
            <a:ext cx="5873260" cy="440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truck in a tunnel&#10;&#10;Description automatically generated">
            <a:extLst>
              <a:ext uri="{FF2B5EF4-FFF2-40B4-BE49-F238E27FC236}">
                <a16:creationId xmlns:a16="http://schemas.microsoft.com/office/drawing/2014/main" id="{BEA5C4BA-0D28-E285-C593-A309E3730D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6" y="789880"/>
            <a:ext cx="5873259" cy="440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5C054-3D05-2D30-E412-F02C2ECB6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6B9EB458-B7DD-7BE7-59B3-0491277F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600E2E4D-4C93-013D-7A4E-AC1B165E9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8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059A24C2-20DF-FFFB-F169-FD850892D5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7CBAA281-B041-491C-493D-C1586751E2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B42BD59A-C354-1631-F7F5-5E1F85B703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02CD8227-7E39-A069-26E2-19E434D31BF1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Τμήματος Χερσόνησος - Νεάπολη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7A320C24-0CBB-6A18-5C51-8C81A106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E4023AD1-8EEE-D64A-4310-ABC0C6220729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F6A9E-6C50-2476-72AD-FF8E7CE91963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B5CAA400-05CE-1A49-F180-23205772CE8B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7BE90-01D2-CD42-022F-8EBF5332DF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13" y="789880"/>
            <a:ext cx="5873260" cy="440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976A2-BF3D-908E-890E-32F52C2943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170" y="789880"/>
            <a:ext cx="5873258" cy="440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35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60E8D-7554-BAF9-37C3-C6497D7B2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14;g1368ca36c0d_2_633">
            <a:extLst>
              <a:ext uri="{FF2B5EF4-FFF2-40B4-BE49-F238E27FC236}">
                <a16:creationId xmlns:a16="http://schemas.microsoft.com/office/drawing/2014/main" id="{E7ED9DC3-9D7E-D3FE-56F2-787B500BB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079625"/>
            <a:ext cx="3014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ΕΥΡΥΤΕΡΟ ΠΛΑΙΣΙΟ</a:t>
            </a:r>
          </a:p>
          <a:p>
            <a:pPr eaLnBrk="1" hangingPunct="1">
              <a:buClr>
                <a:srgbClr val="F8F8F8"/>
              </a:buClr>
              <a:buSzPts val="1100"/>
            </a:pPr>
            <a:endParaRPr lang="el-GR" altLang="el-GR" sz="1200">
              <a:solidFill>
                <a:srgbClr val="FFFFFF"/>
              </a:solidFill>
              <a:latin typeface="Helvetica Neue" charset="0"/>
              <a:sym typeface="Helvetica Neue" charset="0"/>
            </a:endParaRP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650 λεωφορεία με συγχρηματοδότηση ΕΕ (ΕΣΠΑ).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Σε συμφωνία με γενικό πλάνο μελέτης ΕΤΕπ περιόδου μέχρι 2030.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Με προσαρμογές στις εξελίξεις της τελευταίας διετίας.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43" name="Google Shape;515;g1368ca36c0d_2_633">
            <a:extLst>
              <a:ext uri="{FF2B5EF4-FFF2-40B4-BE49-F238E27FC236}">
                <a16:creationId xmlns:a16="http://schemas.microsoft.com/office/drawing/2014/main" id="{A9AB1678-A01D-69E4-2E51-A2E802F34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4475" y="6540500"/>
            <a:ext cx="306388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21D47E3D-5C46-403D-A503-713E881D6FD9}" type="slidenum">
              <a:rPr lang="el-GR" altLang="el-GR" sz="1200">
                <a:latin typeface="Helvetica Neue Light" charset="0"/>
                <a:sym typeface="Helvetica Neue Light" charset="0"/>
              </a:rPr>
              <a:pPr eaLnBrk="1" hangingPunct="1"/>
              <a:t>9</a:t>
            </a:fld>
            <a:endParaRPr lang="en-US" altLang="el-GR" sz="1200">
              <a:latin typeface="Helvetica Neue Light" charset="0"/>
              <a:sym typeface="Helvetica Neue Light" charset="0"/>
            </a:endParaRPr>
          </a:p>
        </p:txBody>
      </p:sp>
      <p:pic>
        <p:nvPicPr>
          <p:cNvPr id="10244" name="Google Shape;516;g1368ca36c0d_2_633">
            <a:extLst>
              <a:ext uri="{FF2B5EF4-FFF2-40B4-BE49-F238E27FC236}">
                <a16:creationId xmlns:a16="http://schemas.microsoft.com/office/drawing/2014/main" id="{729E5B0C-F0C2-85AC-9497-4340FDA2B45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3016250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517;g1368ca36c0d_2_633">
            <a:extLst>
              <a:ext uri="{FF2B5EF4-FFF2-40B4-BE49-F238E27FC236}">
                <a16:creationId xmlns:a16="http://schemas.microsoft.com/office/drawing/2014/main" id="{CEDCCF4F-4B8B-20AB-763F-8EAD9DEF43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25" y="3027363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518;g1368ca36c0d_2_633">
            <a:extLst>
              <a:ext uri="{FF2B5EF4-FFF2-40B4-BE49-F238E27FC236}">
                <a16:creationId xmlns:a16="http://schemas.microsoft.com/office/drawing/2014/main" id="{EF901655-CBFE-B033-D15E-F45579F15B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600" y="3054350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Google Shape;530;g1368ca36c0d_2_633">
            <a:extLst>
              <a:ext uri="{FF2B5EF4-FFF2-40B4-BE49-F238E27FC236}">
                <a16:creationId xmlns:a16="http://schemas.microsoft.com/office/drawing/2014/main" id="{EB9EC37B-F957-925A-F215-F2098D03BCC0}"/>
              </a:ext>
            </a:extLst>
          </p:cNvPr>
          <p:cNvSpPr txBox="1"/>
          <p:nvPr/>
        </p:nvSpPr>
        <p:spPr>
          <a:xfrm>
            <a:off x="0" y="1588"/>
            <a:ext cx="9070975" cy="354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0" hangingPunct="0">
              <a:lnSpc>
                <a:spcPts val="1925"/>
              </a:lnSpc>
              <a:defRPr/>
            </a:pPr>
            <a:r>
              <a:rPr lang="el-GR" sz="2000" b="1" dirty="0">
                <a:solidFill>
                  <a:srgbClr val="FFFFFF"/>
                </a:solidFill>
                <a:latin typeface="Helvetica Neue" charset="0"/>
                <a:sym typeface="Arial Bold" charset="0"/>
              </a:rPr>
              <a:t>Φωτογραφίες </a:t>
            </a:r>
            <a:r>
              <a:rPr lang="el-GR" sz="2000" b="1">
                <a:solidFill>
                  <a:srgbClr val="FFFFFF"/>
                </a:solidFill>
                <a:latin typeface="Helvetica Neue" charset="0"/>
                <a:sym typeface="Arial Bold" charset="0"/>
              </a:rPr>
              <a:t>Τμήματος Χερσόνησος - Νεάπολη</a:t>
            </a:r>
            <a:endParaRPr lang="en-US" sz="2000" b="1" dirty="0">
              <a:solidFill>
                <a:srgbClr val="FFFFFF"/>
              </a:solidFill>
              <a:latin typeface="Helvetica Neue" charset="0"/>
              <a:sym typeface="Arial Bold" charset="0"/>
            </a:endParaRPr>
          </a:p>
        </p:txBody>
      </p:sp>
      <p:sp>
        <p:nvSpPr>
          <p:cNvPr id="10248" name="Google Shape;514;g1368ca36c0d_2_633">
            <a:extLst>
              <a:ext uri="{FF2B5EF4-FFF2-40B4-BE49-F238E27FC236}">
                <a16:creationId xmlns:a16="http://schemas.microsoft.com/office/drawing/2014/main" id="{825014D1-6587-ECD9-CF24-1AA174DCD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2379663"/>
            <a:ext cx="301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13260"/>
              </a:buClr>
              <a:buSzPts val="1100"/>
              <a:buFont typeface="Arial" panose="020B0604020202020204" pitchFamily="34" charset="0"/>
              <a:buNone/>
            </a:pPr>
            <a:r>
              <a:rPr lang="el-GR" altLang="el-GR" sz="1600" b="1">
                <a:solidFill>
                  <a:srgbClr val="FFFFFF"/>
                </a:solidFill>
                <a:latin typeface="Helvetica Neue" charset="0"/>
                <a:sym typeface="Helvetica Neue" charset="0"/>
              </a:rPr>
              <a:t>ΒΑΣΙΚΑ ΖΗΤΗΜΑΤΑ</a:t>
            </a:r>
          </a:p>
          <a:p>
            <a:pPr eaLnBrk="1" hangingPunct="1">
              <a:buClr>
                <a:srgbClr val="F8F8F8"/>
              </a:buClr>
              <a:buSzPts val="1100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 sz="1100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</a:t>
            </a: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Προσαρμογές αμαξοστασίων υποδοχής ηλεκτρικών λεωφορείων.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Νέα αμαξοστάσια.</a:t>
            </a:r>
          </a:p>
          <a:p>
            <a:pPr eaLnBrk="1" hangingPunct="1">
              <a:spcAft>
                <a:spcPts val="600"/>
              </a:spcAft>
              <a:buClr>
                <a:srgbClr val="F8F8F8"/>
              </a:buClr>
              <a:buSzPts val="11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FFFF"/>
                </a:solidFill>
                <a:latin typeface="Helvetica Neue" charset="0"/>
                <a:sym typeface="Helvetica Neue" charset="0"/>
              </a:rPr>
              <a:t>   Υποδομές ανεφοδιασμού.</a:t>
            </a:r>
            <a:endParaRPr lang="en-US" altLang="el-GR">
              <a:solidFill>
                <a:srgbClr val="FFFFFF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2" name="Google Shape;529;g1368ca36c0d_2_633">
            <a:extLst>
              <a:ext uri="{FF2B5EF4-FFF2-40B4-BE49-F238E27FC236}">
                <a16:creationId xmlns:a16="http://schemas.microsoft.com/office/drawing/2014/main" id="{26425E3D-0E4D-A5F6-45EC-FEEDE4FCB26A}"/>
              </a:ext>
            </a:extLst>
          </p:cNvPr>
          <p:cNvSpPr/>
          <p:nvPr/>
        </p:nvSpPr>
        <p:spPr>
          <a:xfrm>
            <a:off x="0" y="6577013"/>
            <a:ext cx="6808788" cy="2873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50800" tIns="50800" r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 kern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5DB900-E49A-B90D-3A67-E2B46228A9D1}"/>
              </a:ext>
            </a:extLst>
          </p:cNvPr>
          <p:cNvSpPr/>
          <p:nvPr/>
        </p:nvSpPr>
        <p:spPr>
          <a:xfrm>
            <a:off x="9228138" y="4763"/>
            <a:ext cx="2852737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" name="Freeform 81">
            <a:extLst>
              <a:ext uri="{FF2B5EF4-FFF2-40B4-BE49-F238E27FC236}">
                <a16:creationId xmlns:a16="http://schemas.microsoft.com/office/drawing/2014/main" id="{4861E22F-7DB2-436F-F5BE-7C5F821CEFD9}"/>
              </a:ext>
            </a:extLst>
          </p:cNvPr>
          <p:cNvSpPr/>
          <p:nvPr/>
        </p:nvSpPr>
        <p:spPr>
          <a:xfrm>
            <a:off x="9293225" y="30163"/>
            <a:ext cx="2681288" cy="431800"/>
          </a:xfrm>
          <a:custGeom>
            <a:avLst/>
            <a:gdLst/>
            <a:ahLst/>
            <a:cxnLst/>
            <a:rect l="l" t="t" r="r" b="b"/>
            <a:pathLst>
              <a:path w="4023276" h="648753">
                <a:moveTo>
                  <a:pt x="0" y="0"/>
                </a:moveTo>
                <a:lnTo>
                  <a:pt x="4023276" y="0"/>
                </a:lnTo>
                <a:lnTo>
                  <a:pt x="4023276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endParaRPr lang="en-GB" sz="93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EAD49-B237-3104-29E5-2F0CAEEDD4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170" y="789880"/>
            <a:ext cx="5873258" cy="440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9B905F-0487-BC2E-4CD3-1CE1F42578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2" y="789880"/>
            <a:ext cx="5873257" cy="440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08815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13260"/>
      </a:dk1>
      <a:lt1>
        <a:srgbClr val="08A1DC"/>
      </a:lt1>
      <a:dk2>
        <a:srgbClr val="FFB703"/>
      </a:dk2>
      <a:lt2>
        <a:srgbClr val="BF6B63"/>
      </a:lt2>
      <a:accent1>
        <a:srgbClr val="0365C0"/>
      </a:accent1>
      <a:accent2>
        <a:srgbClr val="BCB26C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3622</Words>
  <Application>Microsoft Office PowerPoint</Application>
  <PresentationFormat>Προσαρμογή</PresentationFormat>
  <Paragraphs>498</Paragraphs>
  <Slides>42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1" baseType="lpstr">
      <vt:lpstr>Roboto</vt:lpstr>
      <vt:lpstr>Helvetica Neue Light</vt:lpstr>
      <vt:lpstr>Wingdings</vt:lpstr>
      <vt:lpstr>Helvetica Neue</vt:lpstr>
      <vt:lpstr>Oi</vt:lpstr>
      <vt:lpstr>Arial Bold</vt:lpstr>
      <vt:lpstr>Arial</vt:lpstr>
      <vt:lpstr>Calibri</vt:lpstr>
      <vt:lpstr>White</vt:lpstr>
      <vt:lpstr>Πρωτοβουλίες και Έργα του Υπουργείου Υποδομών και Μεταφορών για την Περιφέρεια Κρήτης</vt:lpstr>
      <vt:lpstr>Παρουσίαση του PowerPoint</vt:lpstr>
      <vt:lpstr>Κατασκευή του Βόρειου Οδικού Άξονα της Κρήτης (BΟΑΚ)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Κατασκευή Νέου Διεθνή Αερολιμένα Ηρακλείου Κρήτης</vt:lpstr>
      <vt:lpstr>Παρουσίαση του PowerPoint</vt:lpstr>
      <vt:lpstr>Παρουσίαση του PowerPoint</vt:lpstr>
      <vt:lpstr>Παρουσίαση του PowerPoint</vt:lpstr>
      <vt:lpstr>Λειτουργία και Αξιοποίηση Υφιστάμενου Αεροδρομίου Ηρακλείου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Αξιοποίηση του Υδάτινου Δυναμικού του Ταυρωνίτη Ποταμού</vt:lpstr>
      <vt:lpstr>Παρουσίαση του PowerPoint</vt:lpstr>
      <vt:lpstr>Συμπληρωματικά Έργα και  Ενίσχυση του Ταμιευτήρα Μπραμιανού</vt:lpstr>
      <vt:lpstr>Παρουσίαση του PowerPoint</vt:lpstr>
      <vt:lpstr>Κατασκευή του Φράγματος στο Πλατύ και Μελέτη Αρδευτικών Δικτύων Γερακαρίου Ρεθύμνου </vt:lpstr>
      <vt:lpstr>Παρουσίαση του PowerPoint</vt:lpstr>
      <vt:lpstr>Παρουσίαση του PowerPoint</vt:lpstr>
      <vt:lpstr>Αξιοποίηση Ταμιευτήρα Φράγματος Ποταμών Αμαρίου</vt:lpstr>
      <vt:lpstr>Παρουσίαση του PowerPoint</vt:lpstr>
      <vt:lpstr>Νέο Αστυνομικό Μέγαρο Ρεθύμνου</vt:lpstr>
      <vt:lpstr>Παρουσίαση του PowerPoint</vt:lpstr>
      <vt:lpstr>Κατασκευή και Αναβάθμιση Δικαστικών Μεγάρων</vt:lpstr>
      <vt:lpstr>Παρουσίαση του PowerPoint</vt:lpstr>
      <vt:lpstr>Αποκατάσταση Βλαβών επί Γεφυρών  στον BOΑΚ </vt:lpstr>
      <vt:lpstr>Παρουσίαση του PowerPoint</vt:lpstr>
      <vt:lpstr>Μελέτη Νότιας Παράκαμψης Ρεθύμνου</vt:lpstr>
      <vt:lpstr>Παρουσίαση του PowerPoint</vt:lpstr>
      <vt:lpstr>Δημιουργία Σχολικών Υποδομών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Απολογισμός Έργου Τριετίας Συνέπεια Λόγων και Πράξεων</dc:title>
  <dc:creator>User</dc:creator>
  <cp:lastModifiedBy>Μεταξία Τριανταφύλλου</cp:lastModifiedBy>
  <cp:revision>160</cp:revision>
  <cp:lastPrinted>2023-09-26T16:06:18Z</cp:lastPrinted>
  <dcterms:modified xsi:type="dcterms:W3CDTF">2024-12-12T15:48:08Z</dcterms:modified>
</cp:coreProperties>
</file>