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media/image1.png" ContentType="image/png"/>
  <Override PartName="/ppt/media/image9.png" ContentType="image/png"/>
  <Override PartName="/ppt/media/image2.png" ContentType="image/png"/>
  <Override PartName="/ppt/media/image4.jpeg" ContentType="image/jpeg"/>
  <Override PartName="/ppt/media/image3.png" ContentType="image/png"/>
  <Override PartName="/ppt/media/image5.png" ContentType="image/png"/>
  <Override PartName="/ppt/media/image21.png" ContentType="image/png"/>
  <Override PartName="/ppt/media/image6.jpeg" ContentType="image/jpeg"/>
  <Override PartName="/ppt/media/image7.png" ContentType="image/png"/>
  <Override PartName="/ppt/media/image8.png" ContentType="image/png"/>
  <Override PartName="/ppt/media/image10.jpeg" ContentType="image/jpe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jpeg" ContentType="image/jpe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x="11518900" cy="6483350"/>
  <p:notesSz cx="11518900" cy="64833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l-GR" sz="1800" spc="-1" strike="noStrike">
                <a:latin typeface="Calibri"/>
              </a:rPr>
              <a:t>Πατήστε για μετακίνηση της διαφάνειας</a:t>
            </a:r>
            <a:endParaRPr b="0" lang="el-GR" sz="1800" spc="-1" strike="noStrike"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l-GR" sz="2000" spc="-1" strike="noStrike">
                <a:latin typeface="Arial"/>
              </a:rPr>
              <a:t>Πατήστε για επεξεργασία της μορφής των σημειώσεων</a:t>
            </a:r>
            <a:endParaRPr b="0" lang="el-GR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l-GR" sz="1400" spc="-1" strike="noStrike">
                <a:latin typeface="Times New Roman"/>
              </a:rPr>
              <a:t>&lt;κεφαλίδα&gt;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l-GR" sz="1400" spc="-1" strike="noStrike">
                <a:latin typeface="Times New Roman"/>
              </a:rPr>
              <a:t>&lt;ημερομηνία/ώρα&gt;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l-GR" sz="1400" spc="-1" strike="noStrike">
                <a:latin typeface="Times New Roman"/>
              </a:rPr>
              <a:t>&lt;υποσέλιδο&gt;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12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46495DEB-61BE-4FB3-8747-33158E331127}" type="slidenum">
              <a:rPr b="0" lang="el-GR" sz="1400" spc="-1" strike="noStrike">
                <a:latin typeface="Times New Roman"/>
              </a:rPr>
              <a:t>&lt;αριθμός&gt;</a:t>
            </a:fld>
            <a:endParaRPr b="0" lang="el-G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ldImg"/>
          </p:nvPr>
        </p:nvSpPr>
        <p:spPr>
          <a:xfrm>
            <a:off x="3816360" y="811080"/>
            <a:ext cx="3885840" cy="2187360"/>
          </a:xfrm>
          <a:prstGeom prst="rect">
            <a:avLst/>
          </a:prstGeom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1152360" y="3119400"/>
            <a:ext cx="9213480" cy="25538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167" name="TextShape 3"/>
          <p:cNvSpPr txBox="1"/>
          <p:nvPr/>
        </p:nvSpPr>
        <p:spPr>
          <a:xfrm>
            <a:off x="6524640" y="6157800"/>
            <a:ext cx="4990680" cy="325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D153DEF-1E61-4595-BAE9-49A0827254B3}" type="slidenum">
              <a:rPr b="0" lang="en-GB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sldImg"/>
          </p:nvPr>
        </p:nvSpPr>
        <p:spPr>
          <a:xfrm>
            <a:off x="3816360" y="811080"/>
            <a:ext cx="3885840" cy="2187360"/>
          </a:xfrm>
          <a:prstGeom prst="rect">
            <a:avLst/>
          </a:prstGeom>
        </p:spPr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1152360" y="3119400"/>
            <a:ext cx="9213480" cy="25538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170" name="TextShape 3"/>
          <p:cNvSpPr txBox="1"/>
          <p:nvPr/>
        </p:nvSpPr>
        <p:spPr>
          <a:xfrm>
            <a:off x="6524640" y="6157800"/>
            <a:ext cx="4990680" cy="325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EF1995EF-3AA6-47EC-9139-420B89717BC4}" type="slidenum">
              <a:rPr b="0" lang="en-GB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ldImg"/>
          </p:nvPr>
        </p:nvSpPr>
        <p:spPr>
          <a:xfrm>
            <a:off x="3816360" y="811080"/>
            <a:ext cx="3885840" cy="2187360"/>
          </a:xfrm>
          <a:prstGeom prst="rect">
            <a:avLst/>
          </a:prstGeom>
        </p:spPr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1152360" y="3119400"/>
            <a:ext cx="9213480" cy="25538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173" name="TextShape 3"/>
          <p:cNvSpPr txBox="1"/>
          <p:nvPr/>
        </p:nvSpPr>
        <p:spPr>
          <a:xfrm>
            <a:off x="6524640" y="6157800"/>
            <a:ext cx="4990680" cy="325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463D0DA4-76D4-4C60-8C91-1CA2FFA5B9D0}" type="slidenum">
              <a:rPr b="0" lang="en-GB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75640" y="34808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88780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08096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58592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7564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08096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58592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75640" y="258480"/>
            <a:ext cx="10366560" cy="5017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88780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75640" y="34808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88780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08096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758592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7564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408096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758592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75640" y="258480"/>
            <a:ext cx="10366560" cy="5017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88780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75640" y="34808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88780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08096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7585920" y="15170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7564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408096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7585920" y="3480840"/>
            <a:ext cx="33379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75640" y="258480"/>
            <a:ext cx="10366560" cy="5017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887800" y="34808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7564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887800" y="1517040"/>
            <a:ext cx="505872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75640" y="3480840"/>
            <a:ext cx="10366560" cy="1793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18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15680" y="230760"/>
            <a:ext cx="3308760" cy="721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l-GR" sz="2400" spc="-1" strike="noStrike">
                <a:latin typeface="Calibri"/>
              </a:rPr>
              <a:t>Πατήστε για επεξεργασία της μορφής κειμένου του τίτλου</a:t>
            </a:r>
            <a:endParaRPr b="0" lang="el-GR" sz="2400" spc="-1" strike="noStrike"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918600" y="6029640"/>
            <a:ext cx="368784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76360" y="6029640"/>
            <a:ext cx="265032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fld id="{8E8C1BE7-7247-406E-B878-3C8F91B331A5}" type="datetime"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1/28/25</a:t>
            </a:fld>
            <a:endParaRPr b="0" lang="el-GR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298360" y="6029640"/>
            <a:ext cx="265032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>
              <a:lnSpc>
                <a:spcPct val="100000"/>
              </a:lnSpc>
            </a:pPr>
            <a:fld id="{1D6DCE8C-9D94-45D2-B208-AF08511A0E3A}" type="slidenum">
              <a:rPr b="0" lang="el-GR" sz="1400" spc="-1" strike="noStrike">
                <a:solidFill>
                  <a:srgbClr val="b2b2b2"/>
                </a:solidFill>
                <a:latin typeface="Times New Roman"/>
              </a:rPr>
              <a:t>&lt;αριθμός&gt;</a:t>
            </a:fld>
            <a:endParaRPr b="0" lang="el-GR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Πατήστε για επεξεργασία της μορφής κειμένου διάρθρωσης</a:t>
            </a:r>
            <a:endParaRPr b="0" lang="el-GR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Calibri"/>
              </a:rPr>
              <a:t>Δεύτερο επίπεδο διάρθρωσης</a:t>
            </a:r>
            <a:endParaRPr b="0" lang="el-GR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Τρίτο επίπεδο διάρθρωσης</a:t>
            </a:r>
            <a:endParaRPr b="0" lang="el-GR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Calibri"/>
              </a:rPr>
              <a:t>Τέταρτο επίπεδο διάρθρωσης</a:t>
            </a:r>
            <a:endParaRPr b="0" lang="el-GR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Calibri"/>
              </a:rPr>
              <a:t>Πέμπτο επίπεδο διάρθρωσης</a:t>
            </a:r>
            <a:endParaRPr b="0" lang="el-GR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Calibri"/>
              </a:rPr>
              <a:t>Έκτο επίπεδο διάρθρωσης</a:t>
            </a:r>
            <a:endParaRPr b="0" lang="el-GR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Calibri"/>
              </a:rPr>
              <a:t>Έβδομο επίπεδο διάρθρωσης</a:t>
            </a:r>
            <a:endParaRPr b="0" lang="el-GR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bg object 16" descr=""/>
          <p:cNvPicPr/>
          <p:nvPr/>
        </p:nvPicPr>
        <p:blipFill>
          <a:blip r:embed="rId2"/>
          <a:stretch/>
        </p:blipFill>
        <p:spPr>
          <a:xfrm>
            <a:off x="0" y="0"/>
            <a:ext cx="11519640" cy="133740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15680" y="230760"/>
            <a:ext cx="3308760" cy="721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l-GR" sz="2400" spc="-1" strike="noStrike">
                <a:latin typeface="Calibri"/>
              </a:rPr>
              <a:t>Πατήστε για επεξεργασία της μορφής κειμένου του τίτλου</a:t>
            </a:r>
            <a:endParaRPr b="0" lang="el-GR" sz="24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76360" y="1491120"/>
            <a:ext cx="10372320" cy="4278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Πατήστε για επεξεργασία της μορφής κειμένου διάρθρωσης</a:t>
            </a:r>
            <a:endParaRPr b="0" lang="el-GR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Calibri"/>
              </a:rPr>
              <a:t>Δεύτερο επίπεδο διάρθρωσης</a:t>
            </a:r>
            <a:endParaRPr b="0" lang="el-GR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Τρίτο επίπεδο διάρθρωσης</a:t>
            </a:r>
            <a:endParaRPr b="0" lang="el-GR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Calibri"/>
              </a:rPr>
              <a:t>Τέταρτο επίπεδο διάρθρωσης</a:t>
            </a:r>
            <a:endParaRPr b="0" lang="el-GR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Πέμπτο επίπεδο διάρθρωσης</a:t>
            </a:r>
            <a:endParaRPr b="0" lang="el-GR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Έκτο επίπεδο διάρθρωσης</a:t>
            </a:r>
            <a:endParaRPr b="0" lang="el-GR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Έβδομο επίπεδο διάρθρωσης</a:t>
            </a:r>
            <a:endParaRPr b="0" lang="el-GR" sz="180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/>
          </p:nvPr>
        </p:nvSpPr>
        <p:spPr>
          <a:xfrm>
            <a:off x="3918600" y="6029640"/>
            <a:ext cx="368784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/>
          </p:nvPr>
        </p:nvSpPr>
        <p:spPr>
          <a:xfrm>
            <a:off x="576360" y="6029640"/>
            <a:ext cx="265032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fld id="{9C2382B5-FBCA-43E6-8936-E22704261099}" type="datetime"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1/28/25</a:t>
            </a:fld>
            <a:endParaRPr b="0" lang="el-GR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/>
          </p:nvPr>
        </p:nvSpPr>
        <p:spPr>
          <a:xfrm>
            <a:off x="8298360" y="6029640"/>
            <a:ext cx="265032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>
              <a:lnSpc>
                <a:spcPct val="100000"/>
              </a:lnSpc>
            </a:pPr>
            <a:fld id="{EBB8A0A0-5DA9-4D4F-88B1-2F95E9BB20BF}" type="slidenum">
              <a:rPr b="0" lang="el-GR" sz="1400" spc="-1" strike="noStrike">
                <a:solidFill>
                  <a:srgbClr val="b2b2b2"/>
                </a:solidFill>
                <a:latin typeface="Times New Roman"/>
              </a:rPr>
              <a:t>&lt;αριθμός&gt;</a:t>
            </a:fld>
            <a:endParaRPr b="0" lang="el-G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ftr"/>
          </p:nvPr>
        </p:nvSpPr>
        <p:spPr>
          <a:xfrm>
            <a:off x="3918600" y="6029640"/>
            <a:ext cx="368784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dt"/>
          </p:nvPr>
        </p:nvSpPr>
        <p:spPr>
          <a:xfrm>
            <a:off x="576360" y="6029640"/>
            <a:ext cx="265032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fld id="{CB5E8D51-549F-4436-B48D-7F3343271DD6}" type="datetime"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1/28/25</a:t>
            </a:fld>
            <a:endParaRPr b="0" lang="el-GR" sz="1400" spc="-1" strike="noStrike"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sldNum"/>
          </p:nvPr>
        </p:nvSpPr>
        <p:spPr>
          <a:xfrm>
            <a:off x="8298360" y="6029640"/>
            <a:ext cx="2650320" cy="323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>
              <a:lnSpc>
                <a:spcPct val="100000"/>
              </a:lnSpc>
            </a:pPr>
            <a:fld id="{7CC50D1A-8560-4A32-BF21-E4CB825DE4EE}" type="slidenum">
              <a:rPr b="0" lang="el-GR" sz="1400" spc="-1" strike="noStrike">
                <a:solidFill>
                  <a:srgbClr val="b2b2b2"/>
                </a:solidFill>
                <a:latin typeface="Times New Roman"/>
              </a:rPr>
              <a:t>&lt;αριθμός&gt;</a:t>
            </a:fld>
            <a:endParaRPr b="0" lang="el-GR" sz="1400" spc="-1" strike="noStrike">
              <a:latin typeface="Times New Roman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title"/>
          </p:nvPr>
        </p:nvSpPr>
        <p:spPr>
          <a:xfrm>
            <a:off x="575640" y="258480"/>
            <a:ext cx="10366560" cy="108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l-GR" sz="1800" spc="-1" strike="noStrike">
                <a:latin typeface="Calibri"/>
              </a:rPr>
              <a:t>Πατήστε για επεξεργασία της μορφής κειμένου του τίτλου</a:t>
            </a:r>
            <a:endParaRPr b="0" lang="el-GR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575640" y="1517040"/>
            <a:ext cx="10366560" cy="3759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Πατήστε για επεξεργασία της μορφής κειμένου διάρθρωσης</a:t>
            </a:r>
            <a:endParaRPr b="0" lang="el-GR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Calibri"/>
              </a:rPr>
              <a:t>Δεύτερο επίπεδο διάρθρωσης</a:t>
            </a:r>
            <a:endParaRPr b="0" lang="el-GR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latin typeface="Calibri"/>
              </a:rPr>
              <a:t>Τρίτο επίπεδο διάρθρωσης</a:t>
            </a:r>
            <a:endParaRPr b="0" lang="el-GR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latin typeface="Calibri"/>
              </a:rPr>
              <a:t>Τέταρτο επίπεδο διάρθρωσης</a:t>
            </a:r>
            <a:endParaRPr b="0" lang="el-GR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Calibri"/>
              </a:rPr>
              <a:t>Πέμπτο επίπεδο διάρθρωσης</a:t>
            </a:r>
            <a:endParaRPr b="0" lang="el-GR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Calibri"/>
              </a:rPr>
              <a:t>Έκτο επίπεδο διάρθρωσης</a:t>
            </a:r>
            <a:endParaRPr b="0" lang="el-GR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latin typeface="Calibri"/>
              </a:rPr>
              <a:t>Έβδομο επίπεδο διάρθρωσης</a:t>
            </a:r>
            <a:endParaRPr b="0" lang="el-GR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3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slideLayout" Target="../slideLayouts/slideLayout13.xml"/><Relationship Id="rId8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slideLayout" Target="../slideLayouts/slideLayout13.xml"/><Relationship Id="rId8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0" y="0"/>
            <a:ext cx="11519640" cy="4449600"/>
          </a:xfrm>
          <a:custGeom>
            <a:avLst/>
            <a:gdLst/>
            <a:ahLst/>
            <a:rect l="l" t="t" r="r" b="b"/>
            <a:pathLst>
              <a:path w="11520170" h="4450080">
                <a:moveTo>
                  <a:pt x="11520004" y="0"/>
                </a:moveTo>
                <a:lnTo>
                  <a:pt x="0" y="0"/>
                </a:lnTo>
                <a:lnTo>
                  <a:pt x="0" y="4449457"/>
                </a:lnTo>
                <a:lnTo>
                  <a:pt x="11520004" y="4449457"/>
                </a:lnTo>
                <a:lnTo>
                  <a:pt x="11520004" y="0"/>
                </a:lnTo>
                <a:close/>
              </a:path>
            </a:pathLst>
          </a:custGeom>
          <a:solidFill>
            <a:srgbClr val="16114e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1" name="object 5" descr=""/>
          <p:cNvPicPr/>
          <p:nvPr/>
        </p:nvPicPr>
        <p:blipFill>
          <a:blip r:embed="rId1"/>
          <a:stretch/>
        </p:blipFill>
        <p:spPr>
          <a:xfrm>
            <a:off x="6599160" y="5159520"/>
            <a:ext cx="3603600" cy="1009080"/>
          </a:xfrm>
          <a:prstGeom prst="rect">
            <a:avLst/>
          </a:prstGeom>
          <a:ln>
            <a:noFill/>
          </a:ln>
        </p:spPr>
      </p:pic>
      <p:pic>
        <p:nvPicPr>
          <p:cNvPr id="132" name="object 6" descr=""/>
          <p:cNvPicPr/>
          <p:nvPr/>
        </p:nvPicPr>
        <p:blipFill>
          <a:blip r:embed="rId2"/>
          <a:stretch/>
        </p:blipFill>
        <p:spPr>
          <a:xfrm>
            <a:off x="-19800" y="7560"/>
            <a:ext cx="11519640" cy="6479640"/>
          </a:xfrm>
          <a:prstGeom prst="rect">
            <a:avLst/>
          </a:prstGeom>
          <a:ln>
            <a:noFill/>
          </a:ln>
        </p:spPr>
      </p:pic>
      <p:sp>
        <p:nvSpPr>
          <p:cNvPr id="133" name="TextShape 2"/>
          <p:cNvSpPr txBox="1"/>
          <p:nvPr/>
        </p:nvSpPr>
        <p:spPr>
          <a:xfrm>
            <a:off x="1111320" y="1793880"/>
            <a:ext cx="7481520" cy="1095120"/>
          </a:xfrm>
          <a:prstGeom prst="rect">
            <a:avLst/>
          </a:prstGeom>
          <a:noFill/>
          <a:ln>
            <a:noFill/>
          </a:ln>
        </p:spPr>
        <p:txBody>
          <a:bodyPr lIns="0" rIns="0" tIns="12600" bIns="0">
            <a:noAutofit/>
          </a:bodyPr>
          <a:p>
            <a:pPr marL="12600">
              <a:lnSpc>
                <a:spcPts val="4881"/>
              </a:lnSpc>
              <a:spcBef>
                <a:spcPts val="99"/>
              </a:spcBef>
            </a:pPr>
            <a:r>
              <a:rPr b="1" lang="en-US" sz="4300" spc="-12" strike="noStrike">
                <a:solidFill>
                  <a:srgbClr val="ffffff"/>
                </a:solidFill>
                <a:latin typeface="Calibri"/>
              </a:rPr>
              <a:t>Retail Attica Bank</a:t>
            </a:r>
            <a:endParaRPr b="0" lang="el-GR" sz="4300" spc="-1" strike="noStrike">
              <a:latin typeface="Calibri"/>
            </a:endParaRPr>
          </a:p>
        </p:txBody>
      </p:sp>
      <p:pic>
        <p:nvPicPr>
          <p:cNvPr id="134" name="Picture 3" descr="A logo with blue and white text&#10;&#10;Description automatically generated"/>
          <p:cNvPicPr/>
          <p:nvPr/>
        </p:nvPicPr>
        <p:blipFill>
          <a:blip r:embed="rId3"/>
          <a:srcRect l="25151" t="13352" r="22724" b="13111"/>
          <a:stretch/>
        </p:blipFill>
        <p:spPr>
          <a:xfrm>
            <a:off x="4105800" y="5094000"/>
            <a:ext cx="2040480" cy="1271520"/>
          </a:xfrm>
          <a:prstGeom prst="rect">
            <a:avLst/>
          </a:prstGeom>
          <a:ln>
            <a:noFill/>
          </a:ln>
        </p:spPr>
      </p:pic>
      <p:pic>
        <p:nvPicPr>
          <p:cNvPr id="135" name="Picture 6" descr="A blue flag with yellow stars&#10;&#10;Description automatically generated"/>
          <p:cNvPicPr/>
          <p:nvPr/>
        </p:nvPicPr>
        <p:blipFill>
          <a:blip r:embed="rId4"/>
          <a:stretch/>
        </p:blipFill>
        <p:spPr>
          <a:xfrm>
            <a:off x="1949400" y="5766120"/>
            <a:ext cx="2040480" cy="599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501480" y="345960"/>
            <a:ext cx="70862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l-GR" sz="2800" spc="-1" strike="noStrike">
                <a:solidFill>
                  <a:srgbClr val="002060"/>
                </a:solidFill>
                <a:latin typeface="Arial"/>
              </a:rPr>
              <a:t>Ολοκληρωμένη Πρόταση </a:t>
            </a:r>
            <a:r>
              <a:rPr b="0" lang="en-US" sz="2800" spc="-1" strike="noStrike">
                <a:solidFill>
                  <a:srgbClr val="002060"/>
                </a:solidFill>
                <a:latin typeface="Arial"/>
              </a:rPr>
              <a:t>ATTICA BANK</a:t>
            </a:r>
            <a:endParaRPr b="0" lang="el-GR" sz="2800" spc="-1" strike="noStrike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102240" y="1488960"/>
            <a:ext cx="113137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00b0f0"/>
                </a:solidFill>
                <a:latin typeface="Arial"/>
              </a:rPr>
              <a:t>Πέρα από τα εξαιρετικά χαρακτηριστικά του Προγράμματος</a:t>
            </a:r>
            <a:endParaRPr b="0" lang="el-GR" sz="2000" spc="-1" strike="noStrike">
              <a:latin typeface="Arial"/>
            </a:endParaRPr>
          </a:p>
        </p:txBody>
      </p:sp>
      <p:sp>
        <p:nvSpPr>
          <p:cNvPr id="138" name="CustomShape 3"/>
          <p:cNvSpPr/>
          <p:nvPr/>
        </p:nvSpPr>
        <p:spPr>
          <a:xfrm>
            <a:off x="501480" y="2055240"/>
            <a:ext cx="10972440" cy="106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el-GR" sz="1800" spc="-1" strike="noStrike">
                <a:solidFill>
                  <a:srgbClr val="e46c0a"/>
                </a:solidFill>
                <a:latin typeface="Arial"/>
              </a:rPr>
              <a:t>Πολύ χαμηλό επιτόκιο δανεισμού (περιθώριο Τράπεζας από 0,</a:t>
            </a:r>
            <a:r>
              <a:rPr b="1" lang="en-US" sz="1800" spc="-1" strike="noStrike">
                <a:solidFill>
                  <a:srgbClr val="e46c0a"/>
                </a:solidFill>
                <a:latin typeface="Arial"/>
              </a:rPr>
              <a:t>8</a:t>
            </a:r>
            <a:r>
              <a:rPr b="1" lang="el-GR" sz="1800" spc="-1" strike="noStrike">
                <a:solidFill>
                  <a:srgbClr val="e46c0a"/>
                </a:solidFill>
                <a:latin typeface="Arial"/>
              </a:rPr>
              <a:t>%)</a:t>
            </a:r>
            <a:endParaRPr b="0" lang="el-GR" sz="18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Μείωση συνολικού κόστους δανεισμού</a:t>
            </a:r>
            <a:endParaRPr b="0" lang="el-GR" sz="18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Δυνατότητα χρηματοδότησης μεγαλύτερου ποσού λόγω της μειωμένης δόσης</a:t>
            </a:r>
            <a:endParaRPr b="0" lang="el-GR" sz="1800" spc="-1" strike="noStrike">
              <a:latin typeface="Arial"/>
            </a:endParaRPr>
          </a:p>
        </p:txBody>
      </p:sp>
      <p:sp>
        <p:nvSpPr>
          <p:cNvPr id="139" name="CustomShape 4"/>
          <p:cNvSpPr/>
          <p:nvPr/>
        </p:nvSpPr>
        <p:spPr>
          <a:xfrm>
            <a:off x="501480" y="3317760"/>
            <a:ext cx="10972440" cy="3017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el-GR" sz="1800" spc="-1" strike="noStrike">
                <a:solidFill>
                  <a:srgbClr val="e46c0a"/>
                </a:solidFill>
                <a:latin typeface="Arial"/>
              </a:rPr>
              <a:t>Ανάληψη από την Τράπεζα κόστους Νομικού &amp; Τεχνικού ελέγχου</a:t>
            </a:r>
            <a:endParaRPr b="0" lang="el-GR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Ο Τεχνικός έλεγχος δε θα είναι ο συμβατικός</a:t>
            </a:r>
            <a:r>
              <a:rPr b="0" lang="en-US" sz="1800" spc="-1" strike="noStrike">
                <a:solidFill>
                  <a:srgbClr val="002060"/>
                </a:solidFill>
                <a:latin typeface="Arial"/>
              </a:rPr>
              <a:t>.</a:t>
            </a: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 Σε συνεργασία με το ΤΜΕΔΕ προσφέρουμε </a:t>
            </a:r>
            <a:r>
              <a:rPr b="1" lang="el-GR" sz="1800" spc="-1" strike="noStrike">
                <a:solidFill>
                  <a:srgbClr val="002060"/>
                </a:solidFill>
                <a:latin typeface="Arial"/>
              </a:rPr>
              <a:t>επιπλέον</a:t>
            </a:r>
            <a:r>
              <a:rPr b="0" lang="en-US" sz="1800" spc="-1" strike="noStrike">
                <a:solidFill>
                  <a:srgbClr val="002060"/>
                </a:solidFill>
                <a:latin typeface="Arial"/>
              </a:rPr>
              <a:t>:</a:t>
            </a:r>
            <a:endParaRPr b="0" lang="el-GR" sz="18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Ενεργειακή αποτύπωση ακινήτου</a:t>
            </a:r>
            <a:endParaRPr b="0" lang="el-GR" sz="18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Προτάσεις βελτίωσης με ένδειξη κόστους</a:t>
            </a:r>
            <a:endParaRPr b="0" lang="el-GR" sz="18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Ένδειξη εμπορικής αξίας του ακινήτου μετά τις παρεμβάσεις</a:t>
            </a:r>
            <a:endParaRPr b="0" lang="el-GR" sz="18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Συμβουλευτική για ένταξη σε προγράμματα ενεργειακής αναβάθμισης (</a:t>
            </a:r>
            <a:r>
              <a:rPr b="0" lang="el-GR" sz="1600" spc="-1" strike="noStrike">
                <a:solidFill>
                  <a:srgbClr val="002060"/>
                </a:solidFill>
                <a:latin typeface="Arial"/>
              </a:rPr>
              <a:t>ΕΞΟΙΚΟΝΟΜΩ</a:t>
            </a:r>
            <a:r>
              <a:rPr b="0" lang="en-US" sz="1600" spc="-1" strike="noStrike">
                <a:solidFill>
                  <a:srgbClr val="002060"/>
                </a:solidFill>
                <a:latin typeface="Arial"/>
              </a:rPr>
              <a:t>, </a:t>
            </a:r>
            <a:r>
              <a:rPr b="0" lang="el-GR" sz="1600" spc="-1" strike="noStrike">
                <a:solidFill>
                  <a:srgbClr val="002060"/>
                </a:solidFill>
                <a:latin typeface="Arial"/>
              </a:rPr>
              <a:t>ΑΝΑΒΑΘΜΙΖΩ</a:t>
            </a: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) και χρηματοδότηση με ευνοϊκούς όρους για αυτές τις παρεμβάσεις</a:t>
            </a:r>
            <a:endParaRPr b="0" lang="el-GR" sz="18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1800" spc="-1" strike="noStrike">
                <a:solidFill>
                  <a:srgbClr val="002060"/>
                </a:solidFill>
                <a:latin typeface="Arial"/>
              </a:rPr>
              <a:t>Χωρίς έξοδα για την πιστοποίηση της ολοκλήρωσης των εργασιών από μηχανικό στο επερχόμενο πρόγραμμα ΑΝΑΒΑΘΜΙΖΩ</a:t>
            </a:r>
            <a:endParaRPr b="0" lang="el-GR" sz="1800" spc="-1" strike="noStrike">
              <a:latin typeface="Arial"/>
            </a:endParaRPr>
          </a:p>
        </p:txBody>
      </p:sp>
      <p:pic>
        <p:nvPicPr>
          <p:cNvPr id="140" name="Picture 6" descr="A logo with blue and white text&#10;&#10;Description automatically generated"/>
          <p:cNvPicPr/>
          <p:nvPr/>
        </p:nvPicPr>
        <p:blipFill>
          <a:blip r:embed="rId1"/>
          <a:srcRect l="25151" t="13352" r="22724" b="13111"/>
          <a:stretch/>
        </p:blipFill>
        <p:spPr>
          <a:xfrm>
            <a:off x="9874080" y="232560"/>
            <a:ext cx="1057680" cy="659160"/>
          </a:xfrm>
          <a:prstGeom prst="rect">
            <a:avLst/>
          </a:prstGeom>
          <a:ln>
            <a:noFill/>
          </a:ln>
        </p:spPr>
      </p:pic>
      <p:pic>
        <p:nvPicPr>
          <p:cNvPr id="141" name="Picture 7" descr="A blue flag with yellow stars&#10;&#10;Description automatically generated"/>
          <p:cNvPicPr/>
          <p:nvPr/>
        </p:nvPicPr>
        <p:blipFill>
          <a:blip r:embed="rId2"/>
          <a:stretch/>
        </p:blipFill>
        <p:spPr>
          <a:xfrm>
            <a:off x="8816040" y="553680"/>
            <a:ext cx="1057680" cy="310680"/>
          </a:xfrm>
          <a:prstGeom prst="rect">
            <a:avLst/>
          </a:prstGeom>
          <a:ln>
            <a:noFill/>
          </a:ln>
        </p:spPr>
      </p:pic>
      <p:pic>
        <p:nvPicPr>
          <p:cNvPr id="142" name="Graphic 9" descr="Play with solid fill"/>
          <p:cNvPicPr/>
          <p:nvPr/>
        </p:nvPicPr>
        <p:blipFill>
          <a:blip r:embed="rId3"/>
          <a:stretch/>
        </p:blipFill>
        <p:spPr>
          <a:xfrm>
            <a:off x="102240" y="2055240"/>
            <a:ext cx="398880" cy="398880"/>
          </a:xfrm>
          <a:prstGeom prst="rect">
            <a:avLst/>
          </a:prstGeom>
          <a:ln>
            <a:noFill/>
          </a:ln>
        </p:spPr>
      </p:pic>
      <p:pic>
        <p:nvPicPr>
          <p:cNvPr id="143" name="Graphic 10" descr="Play with solid fill"/>
          <p:cNvPicPr/>
          <p:nvPr/>
        </p:nvPicPr>
        <p:blipFill>
          <a:blip r:embed="rId4"/>
          <a:stretch/>
        </p:blipFill>
        <p:spPr>
          <a:xfrm>
            <a:off x="102240" y="3316680"/>
            <a:ext cx="398880" cy="398880"/>
          </a:xfrm>
          <a:prstGeom prst="rect">
            <a:avLst/>
          </a:prstGeom>
          <a:ln>
            <a:noFill/>
          </a:ln>
        </p:spPr>
      </p:pic>
      <p:sp>
        <p:nvSpPr>
          <p:cNvPr id="144" name="CustomShape 5"/>
          <p:cNvSpPr/>
          <p:nvPr/>
        </p:nvSpPr>
        <p:spPr>
          <a:xfrm flipV="1">
            <a:off x="9645480" y="4003560"/>
            <a:ext cx="1142640" cy="4536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8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501480" y="345960"/>
            <a:ext cx="70862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l-GR" sz="2800" spc="-1" strike="noStrike">
                <a:solidFill>
                  <a:srgbClr val="002060"/>
                </a:solidFill>
                <a:latin typeface="Arial"/>
              </a:rPr>
              <a:t>Ολοκληρωμένη Πρόταση </a:t>
            </a:r>
            <a:r>
              <a:rPr b="0" lang="en-US" sz="2800" spc="-1" strike="noStrike">
                <a:solidFill>
                  <a:srgbClr val="002060"/>
                </a:solidFill>
                <a:latin typeface="Arial"/>
              </a:rPr>
              <a:t>ATTICA BANK</a:t>
            </a:r>
            <a:endParaRPr b="0" lang="el-GR" sz="2800" spc="-1" strike="noStrike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501480" y="2268720"/>
            <a:ext cx="10972440" cy="15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el-GR" sz="2000" spc="-1" strike="noStrike">
                <a:solidFill>
                  <a:srgbClr val="e46c0a"/>
                </a:solidFill>
                <a:latin typeface="Arial"/>
              </a:rPr>
              <a:t>Γρήγορες Διαδικασίες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n-US" sz="2000" spc="-1" strike="noStrike">
                <a:solidFill>
                  <a:srgbClr val="002060"/>
                </a:solidFill>
                <a:latin typeface="Arial"/>
              </a:rPr>
              <a:t>Fast track </a:t>
            </a: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διαδικασία εκταμίευσης</a:t>
            </a:r>
            <a:r>
              <a:rPr b="0" lang="en-US" sz="2000" spc="-1" strike="noStrike">
                <a:solidFill>
                  <a:srgbClr val="00206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(μεταγραφή συμβολαίου - προσημείωση)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Συνεργασία με </a:t>
            </a:r>
            <a:r>
              <a:rPr b="1" lang="el-GR" sz="2000" spc="-1" strike="noStrike">
                <a:solidFill>
                  <a:srgbClr val="002060"/>
                </a:solidFill>
                <a:latin typeface="Arial"/>
              </a:rPr>
              <a:t>ΤΜΕΔΕ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Έτοιμος Νομικός &amp; Τεχνικός έλεγχος για τα ακίνητα του χαρτοφυλακίου της </a:t>
            </a:r>
            <a:r>
              <a:rPr b="0" lang="en-US" sz="2000" spc="-1" strike="noStrike">
                <a:solidFill>
                  <a:srgbClr val="002060"/>
                </a:solidFill>
                <a:latin typeface="Arial"/>
              </a:rPr>
              <a:t>RESOLUTE</a:t>
            </a:r>
            <a:endParaRPr b="0" lang="el-GR" sz="2000" spc="-1" strike="noStrike">
              <a:latin typeface="Arial"/>
            </a:endParaRPr>
          </a:p>
        </p:txBody>
      </p:sp>
      <p:sp>
        <p:nvSpPr>
          <p:cNvPr id="147" name="CustomShape 3"/>
          <p:cNvSpPr/>
          <p:nvPr/>
        </p:nvSpPr>
        <p:spPr>
          <a:xfrm>
            <a:off x="501480" y="3934440"/>
            <a:ext cx="10972440" cy="1157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el-GR" sz="2000" spc="-1" strike="noStrike">
                <a:solidFill>
                  <a:srgbClr val="e46c0a"/>
                </a:solidFill>
                <a:latin typeface="Arial"/>
              </a:rPr>
              <a:t>Υποστήριξη Ανεύρεσης ακινήτων με τα Χαρακτηριστικά του Προγράμματος 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Χρήση </a:t>
            </a:r>
            <a:r>
              <a:rPr b="0" lang="en-US" sz="2000" spc="-1" strike="noStrike">
                <a:solidFill>
                  <a:srgbClr val="002060"/>
                </a:solidFill>
                <a:latin typeface="Arial"/>
              </a:rPr>
              <a:t>Data Analytics </a:t>
            </a: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από την πλατφόρμα </a:t>
            </a:r>
            <a:r>
              <a:rPr b="0" lang="en-US" sz="2000" spc="-1" strike="noStrike">
                <a:solidFill>
                  <a:srgbClr val="002060"/>
                </a:solidFill>
                <a:latin typeface="Arial"/>
              </a:rPr>
              <a:t>AskWire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Δυνατότητα αγοράς ακινήτων από το χαρτοφυλάκιο της </a:t>
            </a:r>
            <a:r>
              <a:rPr b="0" lang="en-US" sz="2000" spc="-1" strike="noStrike">
                <a:solidFill>
                  <a:srgbClr val="002060"/>
                </a:solidFill>
                <a:latin typeface="Arial"/>
              </a:rPr>
              <a:t>RESOLUTE</a:t>
            </a:r>
            <a:endParaRPr b="0" lang="el-GR" sz="2000" spc="-1" strike="noStrike">
              <a:latin typeface="Arial"/>
            </a:endParaRPr>
          </a:p>
        </p:txBody>
      </p:sp>
      <p:sp>
        <p:nvSpPr>
          <p:cNvPr id="148" name="CustomShape 4"/>
          <p:cNvSpPr/>
          <p:nvPr/>
        </p:nvSpPr>
        <p:spPr>
          <a:xfrm>
            <a:off x="501480" y="5215320"/>
            <a:ext cx="10972440" cy="1157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el-GR" sz="2000" spc="-1" strike="noStrike">
                <a:solidFill>
                  <a:srgbClr val="e46c0a"/>
                </a:solidFill>
                <a:latin typeface="Arial"/>
              </a:rPr>
              <a:t>Αντιμετώπιση ενεργειακού κόστους</a:t>
            </a:r>
            <a:r>
              <a:rPr b="1" lang="en-US" sz="2000" spc="-1" strike="noStrike">
                <a:solidFill>
                  <a:srgbClr val="e46c0a"/>
                </a:solidFill>
                <a:latin typeface="Arial"/>
              </a:rPr>
              <a:t> </a:t>
            </a:r>
            <a:r>
              <a:rPr b="1" lang="el-GR" sz="2000" spc="-1" strike="noStrike">
                <a:solidFill>
                  <a:srgbClr val="e46c0a"/>
                </a:solidFill>
                <a:latin typeface="Arial"/>
              </a:rPr>
              <a:t>και υποδομών ενεργειακής αναβάθμισης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Προνομιακή τιμολόγηση από </a:t>
            </a:r>
            <a:r>
              <a:rPr b="1" lang="en-US" sz="2000" spc="-1" strike="noStrike">
                <a:solidFill>
                  <a:srgbClr val="002060"/>
                </a:solidFill>
                <a:latin typeface="Arial"/>
              </a:rPr>
              <a:t>Volton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Αντλίες Θερμότητας και λοιπός εξοπλισμός</a:t>
            </a:r>
            <a:endParaRPr b="0" lang="el-GR" sz="2000" spc="-1" strike="noStrike">
              <a:latin typeface="Arial"/>
            </a:endParaRPr>
          </a:p>
        </p:txBody>
      </p:sp>
      <p:pic>
        <p:nvPicPr>
          <p:cNvPr id="149" name="Picture 5" descr="A logo with blue and white text&#10;&#10;Description automatically generated"/>
          <p:cNvPicPr/>
          <p:nvPr/>
        </p:nvPicPr>
        <p:blipFill>
          <a:blip r:embed="rId1"/>
          <a:srcRect l="25151" t="13352" r="22724" b="13111"/>
          <a:stretch/>
        </p:blipFill>
        <p:spPr>
          <a:xfrm>
            <a:off x="9874080" y="232560"/>
            <a:ext cx="1057680" cy="659160"/>
          </a:xfrm>
          <a:prstGeom prst="rect">
            <a:avLst/>
          </a:prstGeom>
          <a:ln>
            <a:noFill/>
          </a:ln>
        </p:spPr>
      </p:pic>
      <p:pic>
        <p:nvPicPr>
          <p:cNvPr id="150" name="Picture 7" descr="A blue flag with yellow stars&#10;&#10;Description automatically generated"/>
          <p:cNvPicPr/>
          <p:nvPr/>
        </p:nvPicPr>
        <p:blipFill>
          <a:blip r:embed="rId2"/>
          <a:stretch/>
        </p:blipFill>
        <p:spPr>
          <a:xfrm>
            <a:off x="8816040" y="553680"/>
            <a:ext cx="1057680" cy="310680"/>
          </a:xfrm>
          <a:prstGeom prst="rect">
            <a:avLst/>
          </a:prstGeom>
          <a:ln>
            <a:noFill/>
          </a:ln>
        </p:spPr>
      </p:pic>
      <p:pic>
        <p:nvPicPr>
          <p:cNvPr id="151" name="Graphic 8" descr="Play with solid fill"/>
          <p:cNvPicPr/>
          <p:nvPr/>
        </p:nvPicPr>
        <p:blipFill>
          <a:blip r:embed="rId3"/>
          <a:stretch/>
        </p:blipFill>
        <p:spPr>
          <a:xfrm>
            <a:off x="102240" y="2250360"/>
            <a:ext cx="398880" cy="398880"/>
          </a:xfrm>
          <a:prstGeom prst="rect">
            <a:avLst/>
          </a:prstGeom>
          <a:ln>
            <a:noFill/>
          </a:ln>
        </p:spPr>
      </p:pic>
      <p:pic>
        <p:nvPicPr>
          <p:cNvPr id="152" name="Graphic 9" descr="Play with solid fill"/>
          <p:cNvPicPr/>
          <p:nvPr/>
        </p:nvPicPr>
        <p:blipFill>
          <a:blip r:embed="rId4"/>
          <a:stretch/>
        </p:blipFill>
        <p:spPr>
          <a:xfrm>
            <a:off x="102240" y="3930480"/>
            <a:ext cx="398880" cy="398880"/>
          </a:xfrm>
          <a:prstGeom prst="rect">
            <a:avLst/>
          </a:prstGeom>
          <a:ln>
            <a:noFill/>
          </a:ln>
        </p:spPr>
      </p:pic>
      <p:pic>
        <p:nvPicPr>
          <p:cNvPr id="153" name="Graphic 10" descr="Play with solid fill"/>
          <p:cNvPicPr/>
          <p:nvPr/>
        </p:nvPicPr>
        <p:blipFill>
          <a:blip r:embed="rId5"/>
          <a:stretch/>
        </p:blipFill>
        <p:spPr>
          <a:xfrm>
            <a:off x="102240" y="5215320"/>
            <a:ext cx="398880" cy="398880"/>
          </a:xfrm>
          <a:prstGeom prst="rect">
            <a:avLst/>
          </a:prstGeom>
          <a:ln>
            <a:noFill/>
          </a:ln>
        </p:spPr>
      </p:pic>
      <p:sp>
        <p:nvSpPr>
          <p:cNvPr id="154" name="CustomShape 5"/>
          <p:cNvSpPr/>
          <p:nvPr/>
        </p:nvSpPr>
        <p:spPr>
          <a:xfrm>
            <a:off x="86040" y="1851120"/>
            <a:ext cx="1045728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00b0f0"/>
                </a:solidFill>
                <a:latin typeface="Arial"/>
              </a:rPr>
              <a:t>Τα Σημεία Υπεροχής</a:t>
            </a:r>
            <a:r>
              <a:rPr b="0" lang="el-GR" sz="1800" spc="-1" strike="noStrike">
                <a:solidFill>
                  <a:srgbClr val="00b0f0"/>
                </a:solidFill>
                <a:latin typeface="Arial"/>
              </a:rPr>
              <a:t>:</a:t>
            </a:r>
            <a:endParaRPr b="0" lang="el-GR" sz="1800" spc="-1" strike="noStrike">
              <a:latin typeface="Arial"/>
            </a:endParaRPr>
          </a:p>
        </p:txBody>
      </p:sp>
      <p:sp>
        <p:nvSpPr>
          <p:cNvPr id="155" name="CustomShape 6"/>
          <p:cNvSpPr/>
          <p:nvPr/>
        </p:nvSpPr>
        <p:spPr>
          <a:xfrm>
            <a:off x="536400" y="1408320"/>
            <a:ext cx="105382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el-GR" sz="2400" spc="-1" strike="noStrike">
                <a:solidFill>
                  <a:srgbClr val="002060"/>
                </a:solidFill>
                <a:latin typeface="Arial"/>
              </a:rPr>
              <a:t>Γρήγορη αξιολόγηση και εκταμίευση αιτήσεων δανείων</a:t>
            </a:r>
            <a:endParaRPr b="0" lang="el-GR" sz="2400" spc="-1" strike="noStrike">
              <a:latin typeface="Arial"/>
            </a:endParaRPr>
          </a:p>
        </p:txBody>
      </p:sp>
      <p:pic>
        <p:nvPicPr>
          <p:cNvPr id="156" name="Graphic 17" descr="Chevron arrows with solid fill"/>
          <p:cNvPicPr/>
          <p:nvPr/>
        </p:nvPicPr>
        <p:blipFill>
          <a:blip r:embed="rId6"/>
          <a:stretch/>
        </p:blipFill>
        <p:spPr>
          <a:xfrm>
            <a:off x="120600" y="1431360"/>
            <a:ext cx="415440" cy="415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501480" y="345960"/>
            <a:ext cx="70862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l-GR" sz="2800" spc="-1" strike="noStrike">
                <a:solidFill>
                  <a:srgbClr val="002060"/>
                </a:solidFill>
                <a:latin typeface="Arial"/>
              </a:rPr>
              <a:t>Ολοκληρωμένη Πρόταση </a:t>
            </a:r>
            <a:r>
              <a:rPr b="0" lang="en-US" sz="2800" spc="-1" strike="noStrike">
                <a:solidFill>
                  <a:srgbClr val="002060"/>
                </a:solidFill>
                <a:latin typeface="Arial"/>
              </a:rPr>
              <a:t>ATTICA BANK</a:t>
            </a:r>
            <a:endParaRPr b="0" lang="el-GR" sz="2800" spc="-1" strike="noStrike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501480" y="1413000"/>
            <a:ext cx="10667520" cy="146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el-GR" sz="2000" spc="-1" strike="noStrike">
                <a:solidFill>
                  <a:srgbClr val="e46c0a"/>
                </a:solidFill>
                <a:latin typeface="Arial"/>
              </a:rPr>
              <a:t>Παροχή Συμβουλευτικής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Από τα εξειδικευμένα στελέχη του δικτύου καταστημάτων </a:t>
            </a:r>
            <a:r>
              <a:rPr b="1" lang="el-GR" sz="2000" spc="-1" strike="noStrike">
                <a:solidFill>
                  <a:srgbClr val="002060"/>
                </a:solidFill>
                <a:latin typeface="Arial"/>
              </a:rPr>
              <a:t>χωρίς ραντεβού</a:t>
            </a:r>
            <a:endParaRPr b="0" lang="el-GR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Προσωποποιημένη υπηρεσία </a:t>
            </a:r>
            <a:r>
              <a:rPr b="1" lang="el-GR" sz="2000" spc="-1" strike="noStrike">
                <a:solidFill>
                  <a:srgbClr val="002060"/>
                </a:solidFill>
                <a:latin typeface="Arial"/>
              </a:rPr>
              <a:t>εξ αποστάσεως (</a:t>
            </a:r>
            <a:r>
              <a:rPr b="1" lang="en-US" sz="2000" spc="-1" strike="noStrike">
                <a:solidFill>
                  <a:srgbClr val="002060"/>
                </a:solidFill>
                <a:latin typeface="Arial"/>
              </a:rPr>
              <a:t>Your Attica</a:t>
            </a:r>
            <a:r>
              <a:rPr b="1" lang="el-GR" sz="2000" spc="-1" strike="noStrike">
                <a:solidFill>
                  <a:srgbClr val="002060"/>
                </a:solidFill>
                <a:latin typeface="Arial"/>
              </a:rPr>
              <a:t>) </a:t>
            </a: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στην οποία οι πελάτες μπορούν να απευθύνονται με </a:t>
            </a:r>
            <a:r>
              <a:rPr b="1" lang="el-GR" sz="2000" spc="-1" strike="noStrike">
                <a:solidFill>
                  <a:srgbClr val="002060"/>
                </a:solidFill>
                <a:latin typeface="Arial"/>
              </a:rPr>
              <a:t>διευρυμένο ωράριο </a:t>
            </a: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για</a:t>
            </a:r>
            <a:r>
              <a:rPr b="0" lang="en-US" sz="2000" spc="-1" strike="noStrike">
                <a:solidFill>
                  <a:srgbClr val="002060"/>
                </a:solidFill>
                <a:latin typeface="Arial"/>
              </a:rPr>
              <a:t>:</a:t>
            </a:r>
            <a:endParaRPr b="0" lang="el-GR" sz="2000" spc="-1" strike="noStrike">
              <a:latin typeface="Arial"/>
            </a:endParaRPr>
          </a:p>
        </p:txBody>
      </p:sp>
      <p:pic>
        <p:nvPicPr>
          <p:cNvPr id="159" name="Picture 3" descr="A logo with blue and white text&#10;&#10;Description automatically generated"/>
          <p:cNvPicPr/>
          <p:nvPr/>
        </p:nvPicPr>
        <p:blipFill>
          <a:blip r:embed="rId1"/>
          <a:srcRect l="25151" t="13352" r="22724" b="13111"/>
          <a:stretch/>
        </p:blipFill>
        <p:spPr>
          <a:xfrm>
            <a:off x="9874080" y="232560"/>
            <a:ext cx="1057680" cy="659160"/>
          </a:xfrm>
          <a:prstGeom prst="rect">
            <a:avLst/>
          </a:prstGeom>
          <a:ln>
            <a:noFill/>
          </a:ln>
        </p:spPr>
      </p:pic>
      <p:pic>
        <p:nvPicPr>
          <p:cNvPr id="160" name="Picture 5" descr="A blue flag with yellow stars&#10;&#10;Description automatically generated"/>
          <p:cNvPicPr/>
          <p:nvPr/>
        </p:nvPicPr>
        <p:blipFill>
          <a:blip r:embed="rId2"/>
          <a:stretch/>
        </p:blipFill>
        <p:spPr>
          <a:xfrm>
            <a:off x="8816040" y="553680"/>
            <a:ext cx="1057680" cy="310680"/>
          </a:xfrm>
          <a:prstGeom prst="rect">
            <a:avLst/>
          </a:prstGeom>
          <a:ln>
            <a:noFill/>
          </a:ln>
        </p:spPr>
      </p:pic>
      <p:pic>
        <p:nvPicPr>
          <p:cNvPr id="161" name="Graphic 7" descr="Play with solid fill"/>
          <p:cNvPicPr/>
          <p:nvPr/>
        </p:nvPicPr>
        <p:blipFill>
          <a:blip r:embed="rId3"/>
          <a:stretch/>
        </p:blipFill>
        <p:spPr>
          <a:xfrm>
            <a:off x="102240" y="1394640"/>
            <a:ext cx="398880" cy="398880"/>
          </a:xfrm>
          <a:prstGeom prst="rect">
            <a:avLst/>
          </a:prstGeom>
          <a:ln>
            <a:noFill/>
          </a:ln>
        </p:spPr>
      </p:pic>
      <p:sp>
        <p:nvSpPr>
          <p:cNvPr id="162" name="CustomShape 3"/>
          <p:cNvSpPr/>
          <p:nvPr/>
        </p:nvSpPr>
        <p:spPr>
          <a:xfrm>
            <a:off x="7321680" y="2174760"/>
            <a:ext cx="2095200" cy="4536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8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3" name="CustomShape 4"/>
          <p:cNvSpPr/>
          <p:nvPr/>
        </p:nvSpPr>
        <p:spPr>
          <a:xfrm>
            <a:off x="882720" y="2912760"/>
            <a:ext cx="8838720" cy="1157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lvl="8" marL="343080" indent="-342720">
              <a:lnSpc>
                <a:spcPct val="100000"/>
              </a:lnSpc>
              <a:spcBef>
                <a:spcPts val="601"/>
              </a:spcBef>
              <a:buSzPct val="100101"/>
              <a:buBlip>
                <a:blip r:embed="rId4"/>
              </a:buBlip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Καθοδήγηση</a:t>
            </a:r>
            <a:endParaRPr b="0" lang="el-GR" sz="2000" spc="-1" strike="noStrike">
              <a:latin typeface="Arial"/>
            </a:endParaRPr>
          </a:p>
          <a:p>
            <a:pPr lvl="6" marL="343080" indent="-342720">
              <a:lnSpc>
                <a:spcPct val="100000"/>
              </a:lnSpc>
              <a:spcBef>
                <a:spcPts val="601"/>
              </a:spcBef>
              <a:buSzPct val="100101"/>
              <a:buBlip>
                <a:blip r:embed="rId5"/>
              </a:buBlip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Προετοιμασία της αίτησης δανείου</a:t>
            </a:r>
            <a:endParaRPr b="0" lang="el-GR" sz="2000" spc="-1" strike="noStrike">
              <a:latin typeface="Arial"/>
            </a:endParaRPr>
          </a:p>
          <a:p>
            <a:pPr lvl="6" marL="343080" indent="-342720">
              <a:lnSpc>
                <a:spcPct val="100000"/>
              </a:lnSpc>
              <a:spcBef>
                <a:spcPts val="601"/>
              </a:spcBef>
              <a:buSzPct val="100101"/>
              <a:buBlip>
                <a:blip r:embed="rId6"/>
              </a:buBlip>
            </a:pPr>
            <a:r>
              <a:rPr b="0" lang="el-GR" sz="2000" spc="-1" strike="noStrike">
                <a:solidFill>
                  <a:srgbClr val="002060"/>
                </a:solidFill>
                <a:latin typeface="Arial"/>
              </a:rPr>
              <a:t>Προώθηση ολοκληρωμένου φακέλου στο κατάστημα εξυπηρέτησης </a:t>
            </a:r>
            <a:endParaRPr b="0" lang="el-G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object 2" descr=""/>
          <p:cNvPicPr/>
          <p:nvPr/>
        </p:nvPicPr>
        <p:blipFill>
          <a:blip r:embed="rId1"/>
          <a:stretch/>
        </p:blipFill>
        <p:spPr>
          <a:xfrm>
            <a:off x="2712240" y="2422080"/>
            <a:ext cx="5595840" cy="1575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Application>LibreOffice/6.4.7.2$Windows_X86_64 LibreOffice_project/639b8ac485750d5696d7590a72ef1b496725cfb5</Application>
  <Words>244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2024-09-13T15:24:52Z</dcterms:created>
  <dc:creator>Tefou Anthi</dc:creator>
  <dc:description/>
  <dc:language>el-GR</dc:language>
  <cp:lastModifiedBy>Troupis Ioannis</cp:lastModifiedBy>
  <dcterms:modified xsi:type="dcterms:W3CDTF">2025-01-28T13:49:10Z</dcterms:modified>
  <cp:revision>44</cp:revision>
  <dc:subject/>
  <dc:title>presentation ppt template copy copy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2024-09-13T00:00:00Z</vt:filetime>
  </property>
  <property fmtid="{D5CDD505-2E9C-101B-9397-08002B2CF9AE}" pid="4" name="Creator">
    <vt:lpwstr>Adobe Illustrator 28.7 (Macintosh)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2024-09-13T00:00:00Z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3</vt:i4>
  </property>
  <property fmtid="{D5CDD505-2E9C-101B-9397-08002B2CF9AE}" pid="11" name="PresentationFormat">
    <vt:lpwstr>Custom</vt:lpwstr>
  </property>
  <property fmtid="{D5CDD505-2E9C-101B-9397-08002B2CF9AE}" pid="12" name="Producer">
    <vt:lpwstr>Adobe PDF library 17.00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5</vt:i4>
  </property>
</Properties>
</file>