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ΧΡΙΣΤΙΝΑ ΚΑΤΩΠΟΔΗ" initials="ΧΚ" lastIdx="0" clrIdx="0">
    <p:extLst>
      <p:ext uri="{19B8F6BF-5375-455C-9EA6-DF929625EA0E}">
        <p15:presenceInfo xmlns:p15="http://schemas.microsoft.com/office/powerpoint/2012/main" userId="S-1-5-21-2499576525-2853240682-2746563143-758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18" autoAdjust="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955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1694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577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114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540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185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482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681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7173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705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1719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2824E-7490-4627-A16B-8FE99F923A30}" type="datetimeFigureOut">
              <a:rPr lang="el-GR" smtClean="0"/>
              <a:t>8/10/2025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976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2" y="0"/>
            <a:ext cx="12225952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60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4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5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3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2567" y="818985"/>
            <a:ext cx="6714699" cy="3178689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4400" b="1" dirty="0">
                <a:solidFill>
                  <a:srgbClr val="FFFFFF"/>
                </a:solidFill>
                <a:latin typeface="+mn-lt"/>
              </a:rPr>
              <a:t>Ρυθμίσεις Δανείων Χρηματοδοτικών Φορέων</a:t>
            </a:r>
            <a:r>
              <a:rPr lang="el-GR" sz="2400" dirty="0">
                <a:solidFill>
                  <a:schemeClr val="bg1"/>
                </a:solidFill>
                <a:latin typeface="+mn-lt"/>
              </a:rPr>
              <a:t> </a:t>
            </a:r>
            <a:br>
              <a:rPr lang="en-US" sz="4400" b="1" dirty="0">
                <a:solidFill>
                  <a:srgbClr val="FF0000"/>
                </a:solidFill>
                <a:latin typeface="+mn-lt"/>
              </a:rPr>
            </a:br>
            <a:r>
              <a:rPr lang="el-GR" sz="3600" b="1" dirty="0">
                <a:solidFill>
                  <a:schemeClr val="bg1"/>
                </a:solidFill>
                <a:latin typeface="+mn-lt"/>
              </a:rPr>
              <a:t>0</a:t>
            </a:r>
            <a:r>
              <a:rPr lang="en-US" sz="3600" b="1" dirty="0">
                <a:solidFill>
                  <a:schemeClr val="bg1"/>
                </a:solidFill>
                <a:latin typeface="+mn-lt"/>
              </a:rPr>
              <a:t>6.10.202</a:t>
            </a:r>
            <a:r>
              <a:rPr lang="el-GR" sz="3600" b="1" dirty="0">
                <a:solidFill>
                  <a:schemeClr val="bg1"/>
                </a:solidFill>
                <a:latin typeface="+mn-lt"/>
              </a:rPr>
              <a:t>5</a:t>
            </a:r>
            <a:endParaRPr lang="en-US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398" y="4810519"/>
            <a:ext cx="7055893" cy="1228496"/>
          </a:xfrm>
        </p:spPr>
        <p:txBody>
          <a:bodyPr>
            <a:normAutofit fontScale="85000" lnSpcReduction="20000"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Γενική Γραμματεία Χρηματοπιστωτικού Τομέα και Διαχείρισης Ιδιωτικού Χρέους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Υπουργείο Εθνικής Οικονομίας και Οικονομικών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Ελληνική Δημοκρατία</a:t>
            </a:r>
            <a:br>
              <a:rPr lang="en-US" sz="1800" dirty="0">
                <a:solidFill>
                  <a:srgbClr val="FFFFFF"/>
                </a:solidFill>
                <a:latin typeface="+mn-lt"/>
              </a:rPr>
            </a:br>
            <a:endParaRPr lang="el-GR" sz="18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62E0FA27-7B81-4A55-864F-C6D09564FD1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" y="0"/>
            <a:ext cx="158751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l-GR" sz="40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54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2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353198" y="133376"/>
            <a:ext cx="8593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Από τα €</a:t>
            </a:r>
            <a:r>
              <a:rPr lang="en-US" dirty="0"/>
              <a:t>7</a:t>
            </a:r>
            <a:r>
              <a:rPr lang="el-GR" dirty="0"/>
              <a:t>9,4</a:t>
            </a:r>
            <a:r>
              <a:rPr lang="en-US" dirty="0"/>
              <a:t> </a:t>
            </a:r>
            <a:r>
              <a:rPr lang="el-GR" dirty="0"/>
              <a:t>δις ΜΕΑ που βρίσκονται στους </a:t>
            </a:r>
            <a:r>
              <a:rPr lang="en-US" dirty="0"/>
              <a:t>Servicers </a:t>
            </a:r>
            <a:r>
              <a:rPr lang="el-GR" dirty="0"/>
              <a:t>οι 4 κατέχουν σχεδόν το 90%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…και τους αντιστοιχούν ρυθμίσεις ύψους €190,22 εκ. με 3.144 οφειλέτες για τον Αύγουστο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13860" y="6569287"/>
            <a:ext cx="71928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i="1" dirty="0"/>
              <a:t>Σημείωση</a:t>
            </a:r>
            <a:r>
              <a:rPr lang="en-US" sz="900" i="1" dirty="0"/>
              <a:t>: </a:t>
            </a:r>
            <a:r>
              <a:rPr lang="el-GR" sz="900" i="1" dirty="0"/>
              <a:t>Τα γραφήματα στηλών δείχνουν την «παραγωγή» ρυθμίσεων εντός του μήνα αναφοράς σε όρους συνολικού ποσού ανάκτησης </a:t>
            </a:r>
          </a:p>
        </p:txBody>
      </p:sp>
      <p:sp>
        <p:nvSpPr>
          <p:cNvPr id="17" name="1 - Τίτλος"/>
          <p:cNvSpPr txBox="1">
            <a:spLocks/>
          </p:cNvSpPr>
          <p:nvPr/>
        </p:nvSpPr>
        <p:spPr>
          <a:xfrm>
            <a:off x="139337" y="1785257"/>
            <a:ext cx="2921389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FFFF"/>
                </a:solidFill>
                <a:latin typeface="+mn-lt"/>
              </a:rPr>
              <a:t>Servicers</a:t>
            </a:r>
            <a:r>
              <a:rPr lang="el-GR" sz="4000" b="1" dirty="0">
                <a:solidFill>
                  <a:srgbClr val="FFFFFF"/>
                </a:solidFill>
                <a:latin typeface="+mn-lt"/>
              </a:rPr>
              <a:t> (Ι)</a:t>
            </a:r>
            <a:br>
              <a:rPr lang="el-GR" sz="4000" b="1" dirty="0">
                <a:solidFill>
                  <a:srgbClr val="FFFFFF"/>
                </a:solidFill>
                <a:latin typeface="+mn-lt"/>
              </a:rPr>
            </a:br>
            <a:r>
              <a:rPr lang="el-GR" sz="1400" b="1" dirty="0">
                <a:solidFill>
                  <a:srgbClr val="FFFFFF"/>
                </a:solidFill>
                <a:latin typeface="+mn-lt"/>
              </a:rPr>
              <a:t>(στοιχεία Αυγ 2025)</a:t>
            </a: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5345C2-0D5E-4EE8-A2A2-D7C820EA1A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055" y="1056706"/>
            <a:ext cx="4616195" cy="2591351"/>
          </a:xfrm>
          <a:prstGeom prst="rect">
            <a:avLst/>
          </a:prstGeom>
        </p:spPr>
      </p:pic>
      <p:pic>
        <p:nvPicPr>
          <p:cNvPr id="2" name="Εικόνα 1">
            <a:extLst>
              <a:ext uri="{FF2B5EF4-FFF2-40B4-BE49-F238E27FC236}">
                <a16:creationId xmlns:a16="http://schemas.microsoft.com/office/drawing/2014/main" id="{ED395235-8BE2-4C8C-BB83-4103C9C3E0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143" y="3853779"/>
            <a:ext cx="8999480" cy="2609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63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3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353198" y="133376"/>
            <a:ext cx="8351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Το 54% των ρυθμίσεων (σε ποσά</a:t>
            </a:r>
            <a:r>
              <a:rPr lang="en-US" dirty="0"/>
              <a:t>) </a:t>
            </a:r>
            <a:r>
              <a:rPr lang="el-GR" dirty="0"/>
              <a:t>αφορά οφειλές στεγαστικών δανείων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Στεγαστικά στην πλειοψηφία για </a:t>
            </a:r>
            <a:r>
              <a:rPr lang="en-US" dirty="0" err="1"/>
              <a:t>Cepal</a:t>
            </a:r>
            <a:r>
              <a:rPr lang="el-GR" dirty="0"/>
              <a:t>, </a:t>
            </a:r>
            <a:r>
              <a:rPr lang="en-US" dirty="0" err="1"/>
              <a:t>DoValue</a:t>
            </a:r>
            <a:r>
              <a:rPr lang="en-US" dirty="0"/>
              <a:t> </a:t>
            </a:r>
            <a:endParaRPr lang="el-G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Καταναλωτικά για </a:t>
            </a:r>
            <a:r>
              <a:rPr lang="en-US" dirty="0" err="1"/>
              <a:t>Intrum</a:t>
            </a:r>
            <a:endParaRPr lang="el-GR" dirty="0"/>
          </a:p>
        </p:txBody>
      </p:sp>
      <p:sp>
        <p:nvSpPr>
          <p:cNvPr id="16" name="1 - Τίτλος"/>
          <p:cNvSpPr txBox="1">
            <a:spLocks/>
          </p:cNvSpPr>
          <p:nvPr/>
        </p:nvSpPr>
        <p:spPr>
          <a:xfrm>
            <a:off x="139337" y="1785257"/>
            <a:ext cx="2921389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FFFF"/>
                </a:solidFill>
                <a:latin typeface="+mn-lt"/>
              </a:rPr>
              <a:t>Servicers</a:t>
            </a:r>
            <a:r>
              <a:rPr lang="el-GR" sz="4000" b="1" dirty="0">
                <a:solidFill>
                  <a:srgbClr val="FFFFFF"/>
                </a:solidFill>
                <a:latin typeface="+mn-lt"/>
              </a:rPr>
              <a:t> (ΙΙ)</a:t>
            </a:r>
            <a:br>
              <a:rPr lang="el-GR" sz="4000" b="1" dirty="0">
                <a:solidFill>
                  <a:srgbClr val="FFFFFF"/>
                </a:solidFill>
                <a:latin typeface="+mn-lt"/>
              </a:rPr>
            </a:br>
            <a:r>
              <a:rPr lang="el-GR" sz="1400" b="1" dirty="0">
                <a:solidFill>
                  <a:srgbClr val="FFFFFF"/>
                </a:solidFill>
                <a:latin typeface="+mn-lt"/>
              </a:rPr>
              <a:t>(στοιχεία Αυγ 2025)</a:t>
            </a:r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id="{C1931FDC-77C8-4238-A940-E8135B24A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044" y="1250995"/>
            <a:ext cx="9012206" cy="5120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1821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yR8xTmHTBOMdux6p2maSA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4529</TotalTime>
  <Words>123</Words>
  <Application>Microsoft Office PowerPoint</Application>
  <PresentationFormat>Ευρεία οθόνη</PresentationFormat>
  <Paragraphs>14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Ρυθμίσεις Δανείων Χρηματοδοτικών Φορέων  06.10.2025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ΧΡΙΣΤΙΝΑ ΚΑΤΩΠΟΔΗ</dc:creator>
  <cp:lastModifiedBy>Αιμιλία Ζωγράφου</cp:lastModifiedBy>
  <cp:revision>97</cp:revision>
  <dcterms:created xsi:type="dcterms:W3CDTF">2024-06-03T14:29:32Z</dcterms:created>
  <dcterms:modified xsi:type="dcterms:W3CDTF">2025-10-08T09:22:09Z</dcterms:modified>
</cp:coreProperties>
</file>